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4" r:id="rId8"/>
    <p:sldId id="265" r:id="rId9"/>
    <p:sldId id="266" r:id="rId10"/>
    <p:sldId id="267" r:id="rId11"/>
  </p:sldIdLst>
  <p:sldSz cx="18288000" cy="10287000"/>
  <p:notesSz cx="6858000" cy="9144000"/>
  <p:embeddedFontLst>
    <p:embeddedFont>
      <p:font typeface="Futura Bold" panose="020B0602020204020303" pitchFamily="34" charset="-79"/>
      <p:regular r:id="rId12"/>
      <p:italic r:id="rId13"/>
      <p:boldItalic r:id="rId14"/>
    </p:embeddedFont>
    <p:embeddedFont>
      <p:font typeface="Gagalin" pitchFamily="2" charset="0"/>
      <p:regular r:id="rId15"/>
    </p:embeddedFont>
    <p:embeddedFont>
      <p:font typeface="Josefin Sans" pitchFamily="2" charset="77"/>
      <p:regular r:id="rId16"/>
    </p:embeddedFont>
    <p:embeddedFont>
      <p:font typeface="Josefin Sans Bold" panose="020F0502020204030204" pitchFamily="34" charset="0"/>
      <p:regular r:id="rId17"/>
      <p:bold r:id="rId18"/>
      <p:italic r:id="rId19"/>
      <p:boldItalic r:id="rId20"/>
    </p:embeddedFont>
    <p:embeddedFont>
      <p:font typeface="TAN Kindred"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90" autoAdjust="0"/>
    <p:restoredTop sz="94650" autoAdjust="0"/>
  </p:normalViewPr>
  <p:slideViewPr>
    <p:cSldViewPr>
      <p:cViewPr>
        <p:scale>
          <a:sx n="72" d="100"/>
          <a:sy n="72" d="100"/>
        </p:scale>
        <p:origin x="1240" y="4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0"/>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2.png"/><Relationship Id="rId12"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7.png"/><Relationship Id="rId5" Type="http://schemas.openxmlformats.org/officeDocument/2006/relationships/image" Target="../media/image32.svg"/><Relationship Id="rId15" Type="http://schemas.openxmlformats.org/officeDocument/2006/relationships/image" Target="../media/image27.png"/><Relationship Id="rId10" Type="http://schemas.openxmlformats.org/officeDocument/2006/relationships/image" Target="../media/image6.png"/><Relationship Id="rId4" Type="http://schemas.openxmlformats.org/officeDocument/2006/relationships/image" Target="../media/image31.png"/><Relationship Id="rId9" Type="http://schemas.openxmlformats.org/officeDocument/2006/relationships/image" Target="../media/image25.png"/><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17.png"/><Relationship Id="rId12" Type="http://schemas.openxmlformats.org/officeDocument/2006/relationships/image" Target="../media/image21.png"/><Relationship Id="rId17" Type="http://schemas.openxmlformats.org/officeDocument/2006/relationships/image" Target="../media/image30.png"/><Relationship Id="rId2" Type="http://schemas.openxmlformats.org/officeDocument/2006/relationships/image" Target="../media/image1.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6.png"/><Relationship Id="rId5" Type="http://schemas.openxmlformats.org/officeDocument/2006/relationships/image" Target="../media/image4.svg"/><Relationship Id="rId1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5.pn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15.png"/><Relationship Id="rId12" Type="http://schemas.openxmlformats.org/officeDocument/2006/relationships/image" Target="../media/image9.png"/><Relationship Id="rId2" Type="http://schemas.openxmlformats.org/officeDocument/2006/relationships/image" Target="../media/image1.pn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image" Target="../media/image32.svg"/><Relationship Id="rId1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31.png"/><Relationship Id="rId9" Type="http://schemas.openxmlformats.org/officeDocument/2006/relationships/image" Target="../media/image18.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38.png"/><Relationship Id="rId3" Type="http://schemas.openxmlformats.org/officeDocument/2006/relationships/image" Target="../media/image2.svg"/><Relationship Id="rId7" Type="http://schemas.openxmlformats.org/officeDocument/2006/relationships/image" Target="../media/image14.png"/><Relationship Id="rId12" Type="http://schemas.openxmlformats.org/officeDocument/2006/relationships/image" Target="../media/image20.png"/><Relationship Id="rId17" Type="http://schemas.openxmlformats.org/officeDocument/2006/relationships/image" Target="../media/image37.png"/><Relationship Id="rId2" Type="http://schemas.openxmlformats.org/officeDocument/2006/relationships/image" Target="../media/image1.png"/><Relationship Id="rId16" Type="http://schemas.openxmlformats.org/officeDocument/2006/relationships/image" Target="../media/image36.png"/><Relationship Id="rId20" Type="http://schemas.openxmlformats.org/officeDocument/2006/relationships/hyperlink" Target="https://youtu.be/s7mhNNsIiiQ?si=Jef15icg6eqXCt8L" TargetMode="Externa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9.png"/><Relationship Id="rId5" Type="http://schemas.openxmlformats.org/officeDocument/2006/relationships/image" Target="../media/image4.svg"/><Relationship Id="rId15" Type="http://schemas.openxmlformats.org/officeDocument/2006/relationships/image" Target="../media/image35.png"/><Relationship Id="rId10" Type="http://schemas.openxmlformats.org/officeDocument/2006/relationships/image" Target="../media/image19.png"/><Relationship Id="rId19" Type="http://schemas.openxmlformats.org/officeDocument/2006/relationships/image" Target="../media/image39.png"/><Relationship Id="rId4" Type="http://schemas.openxmlformats.org/officeDocument/2006/relationships/image" Target="../media/image3.png"/><Relationship Id="rId9" Type="http://schemas.openxmlformats.org/officeDocument/2006/relationships/image" Target="../media/image18.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18" Type="http://schemas.microsoft.com/office/2007/relationships/hdphoto" Target="../media/hdphoto1.wdp"/><Relationship Id="rId3" Type="http://schemas.openxmlformats.org/officeDocument/2006/relationships/image" Target="../media/image2.svg"/><Relationship Id="rId7" Type="http://schemas.openxmlformats.org/officeDocument/2006/relationships/image" Target="../media/image40.png"/><Relationship Id="rId12" Type="http://schemas.openxmlformats.org/officeDocument/2006/relationships/image" Target="../media/image13.png"/><Relationship Id="rId17" Type="http://schemas.openxmlformats.org/officeDocument/2006/relationships/image" Target="../media/image42.png"/><Relationship Id="rId2" Type="http://schemas.openxmlformats.org/officeDocument/2006/relationships/image" Target="../media/image1.pn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2.png"/><Relationship Id="rId5" Type="http://schemas.openxmlformats.org/officeDocument/2006/relationships/image" Target="../media/image32.sv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7.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13.pn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44.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2.svg"/><Relationship Id="rId7" Type="http://schemas.openxmlformats.org/officeDocument/2006/relationships/image" Target="../media/image46.svg"/><Relationship Id="rId12" Type="http://schemas.openxmlformats.org/officeDocument/2006/relationships/image" Target="../media/image5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svg"/><Relationship Id="rId10" Type="http://schemas.openxmlformats.org/officeDocument/2006/relationships/image" Target="../media/image49.svg"/><Relationship Id="rId4" Type="http://schemas.openxmlformats.org/officeDocument/2006/relationships/image" Target="../media/image3.pn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0.png"/><Relationship Id="rId18" Type="http://schemas.openxmlformats.org/officeDocument/2006/relationships/image" Target="../media/image9.png"/><Relationship Id="rId3" Type="http://schemas.openxmlformats.org/officeDocument/2006/relationships/image" Target="../media/image2.svg"/><Relationship Id="rId21" Type="http://schemas.openxmlformats.org/officeDocument/2006/relationships/image" Target="../media/image58.png"/><Relationship Id="rId7" Type="http://schemas.openxmlformats.org/officeDocument/2006/relationships/image" Target="../media/image53.png"/><Relationship Id="rId12" Type="http://schemas.openxmlformats.org/officeDocument/2006/relationships/image" Target="../media/image57.png"/><Relationship Id="rId17" Type="http://schemas.openxmlformats.org/officeDocument/2006/relationships/image" Target="../media/image19.png"/><Relationship Id="rId2" Type="http://schemas.openxmlformats.org/officeDocument/2006/relationships/image" Target="../media/image1.png"/><Relationship Id="rId16" Type="http://schemas.openxmlformats.org/officeDocument/2006/relationships/image" Target="../media/image18.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56.png"/><Relationship Id="rId5" Type="http://schemas.openxmlformats.org/officeDocument/2006/relationships/image" Target="../media/image4.svg"/><Relationship Id="rId15" Type="http://schemas.openxmlformats.org/officeDocument/2006/relationships/image" Target="../media/image17.png"/><Relationship Id="rId23"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54.png"/><Relationship Id="rId14" Type="http://schemas.openxmlformats.org/officeDocument/2006/relationships/image" Target="../media/image14.png"/><Relationship Id="rId22"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0D8"/>
        </a:solidFill>
        <a:effectLst/>
      </p:bgPr>
    </p:bg>
    <p:spTree>
      <p:nvGrpSpPr>
        <p:cNvPr id="1" name=""/>
        <p:cNvGrpSpPr/>
        <p:nvPr/>
      </p:nvGrpSpPr>
      <p:grpSpPr>
        <a:xfrm>
          <a:off x="0" y="0"/>
          <a:ext cx="0" cy="0"/>
          <a:chOff x="0" y="0"/>
          <a:chExt cx="0" cy="0"/>
        </a:xfrm>
      </p:grpSpPr>
      <p:sp>
        <p:nvSpPr>
          <p:cNvPr id="2" name="Freeform 2"/>
          <p:cNvSpPr/>
          <p:nvPr/>
        </p:nvSpPr>
        <p:spPr>
          <a:xfrm rot="6322007">
            <a:off x="-1932602" y="-1023421"/>
            <a:ext cx="7779476" cy="6944951"/>
          </a:xfrm>
          <a:custGeom>
            <a:avLst/>
            <a:gdLst/>
            <a:ahLst/>
            <a:cxnLst/>
            <a:rect l="l" t="t" r="r" b="b"/>
            <a:pathLst>
              <a:path w="7779476" h="6944951">
                <a:moveTo>
                  <a:pt x="0" y="0"/>
                </a:moveTo>
                <a:lnTo>
                  <a:pt x="7779476" y="0"/>
                </a:lnTo>
                <a:lnTo>
                  <a:pt x="7779476" y="6944950"/>
                </a:lnTo>
                <a:lnTo>
                  <a:pt x="0" y="6944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rot="8542992">
            <a:off x="14176051" y="166137"/>
            <a:ext cx="7079595" cy="6410251"/>
          </a:xfrm>
          <a:custGeom>
            <a:avLst/>
            <a:gdLst/>
            <a:ahLst/>
            <a:cxnLst/>
            <a:rect l="l" t="t" r="r" b="b"/>
            <a:pathLst>
              <a:path w="7079594" h="6410250">
                <a:moveTo>
                  <a:pt x="0" y="0"/>
                </a:moveTo>
                <a:lnTo>
                  <a:pt x="7079593" y="0"/>
                </a:lnTo>
                <a:lnTo>
                  <a:pt x="7079593" y="6410250"/>
                </a:lnTo>
                <a:lnTo>
                  <a:pt x="0" y="64102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4" name="Freeform 4"/>
          <p:cNvSpPr/>
          <p:nvPr/>
        </p:nvSpPr>
        <p:spPr>
          <a:xfrm rot="-636884">
            <a:off x="14837791" y="2024741"/>
            <a:ext cx="1132107" cy="2610043"/>
          </a:xfrm>
          <a:custGeom>
            <a:avLst/>
            <a:gdLst/>
            <a:ahLst/>
            <a:cxnLst/>
            <a:rect l="l" t="t" r="r" b="b"/>
            <a:pathLst>
              <a:path w="1132106" h="2610042">
                <a:moveTo>
                  <a:pt x="0" y="0"/>
                </a:moveTo>
                <a:lnTo>
                  <a:pt x="1132105" y="0"/>
                </a:lnTo>
                <a:lnTo>
                  <a:pt x="1132105" y="2610042"/>
                </a:lnTo>
                <a:lnTo>
                  <a:pt x="0" y="2610042"/>
                </a:lnTo>
                <a:lnTo>
                  <a:pt x="0" y="0"/>
                </a:lnTo>
                <a:close/>
              </a:path>
            </a:pathLst>
          </a:custGeom>
          <a:blipFill>
            <a:blip r:embed="rId6"/>
            <a:stretch>
              <a:fillRect/>
            </a:stretch>
          </a:blipFill>
        </p:spPr>
        <p:txBody>
          <a:bodyPr/>
          <a:lstStyle/>
          <a:p>
            <a:endParaRPr lang="en-AE"/>
          </a:p>
        </p:txBody>
      </p:sp>
      <p:sp>
        <p:nvSpPr>
          <p:cNvPr id="5" name="Freeform 5"/>
          <p:cNvSpPr/>
          <p:nvPr/>
        </p:nvSpPr>
        <p:spPr>
          <a:xfrm rot="-4313641">
            <a:off x="12310863" y="4598214"/>
            <a:ext cx="7779476" cy="6944951"/>
          </a:xfrm>
          <a:custGeom>
            <a:avLst/>
            <a:gdLst/>
            <a:ahLst/>
            <a:cxnLst/>
            <a:rect l="l" t="t" r="r" b="b"/>
            <a:pathLst>
              <a:path w="7779476" h="6944951">
                <a:moveTo>
                  <a:pt x="0" y="0"/>
                </a:moveTo>
                <a:lnTo>
                  <a:pt x="7779476" y="0"/>
                </a:lnTo>
                <a:lnTo>
                  <a:pt x="7779476" y="6944950"/>
                </a:lnTo>
                <a:lnTo>
                  <a:pt x="0" y="6944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6" name="Freeform 6"/>
          <p:cNvSpPr/>
          <p:nvPr/>
        </p:nvSpPr>
        <p:spPr>
          <a:xfrm rot="8542992">
            <a:off x="-2906571" y="2807408"/>
            <a:ext cx="7079594" cy="6410250"/>
          </a:xfrm>
          <a:custGeom>
            <a:avLst/>
            <a:gdLst/>
            <a:ahLst/>
            <a:cxnLst/>
            <a:rect l="l" t="t" r="r" b="b"/>
            <a:pathLst>
              <a:path w="7079594" h="6410250">
                <a:moveTo>
                  <a:pt x="0" y="0"/>
                </a:moveTo>
                <a:lnTo>
                  <a:pt x="7079594" y="0"/>
                </a:lnTo>
                <a:lnTo>
                  <a:pt x="7079594" y="6410250"/>
                </a:lnTo>
                <a:lnTo>
                  <a:pt x="0" y="64102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7" name="Freeform 7"/>
          <p:cNvSpPr/>
          <p:nvPr/>
        </p:nvSpPr>
        <p:spPr>
          <a:xfrm rot="737532">
            <a:off x="877910" y="2641821"/>
            <a:ext cx="1515567" cy="2051359"/>
          </a:xfrm>
          <a:custGeom>
            <a:avLst/>
            <a:gdLst/>
            <a:ahLst/>
            <a:cxnLst/>
            <a:rect l="l" t="t" r="r" b="b"/>
            <a:pathLst>
              <a:path w="1515567" h="2051359">
                <a:moveTo>
                  <a:pt x="0" y="0"/>
                </a:moveTo>
                <a:lnTo>
                  <a:pt x="1515567" y="0"/>
                </a:lnTo>
                <a:lnTo>
                  <a:pt x="1515567" y="2051360"/>
                </a:lnTo>
                <a:lnTo>
                  <a:pt x="0" y="2051360"/>
                </a:lnTo>
                <a:lnTo>
                  <a:pt x="0" y="0"/>
                </a:lnTo>
                <a:close/>
              </a:path>
            </a:pathLst>
          </a:custGeom>
          <a:blipFill>
            <a:blip r:embed="rId7"/>
            <a:stretch>
              <a:fillRect/>
            </a:stretch>
          </a:blipFill>
        </p:spPr>
        <p:txBody>
          <a:bodyPr/>
          <a:lstStyle/>
          <a:p>
            <a:endParaRPr lang="en-AE"/>
          </a:p>
        </p:txBody>
      </p:sp>
      <p:sp>
        <p:nvSpPr>
          <p:cNvPr id="8" name="Freeform 8"/>
          <p:cNvSpPr/>
          <p:nvPr/>
        </p:nvSpPr>
        <p:spPr>
          <a:xfrm rot="-1233557">
            <a:off x="2701251" y="4835270"/>
            <a:ext cx="1557996" cy="1501908"/>
          </a:xfrm>
          <a:custGeom>
            <a:avLst/>
            <a:gdLst/>
            <a:ahLst/>
            <a:cxnLst/>
            <a:rect l="l" t="t" r="r" b="b"/>
            <a:pathLst>
              <a:path w="1557996" h="1501908">
                <a:moveTo>
                  <a:pt x="0" y="0"/>
                </a:moveTo>
                <a:lnTo>
                  <a:pt x="1557995" y="0"/>
                </a:lnTo>
                <a:lnTo>
                  <a:pt x="1557995" y="1501908"/>
                </a:lnTo>
                <a:lnTo>
                  <a:pt x="0" y="1501908"/>
                </a:lnTo>
                <a:lnTo>
                  <a:pt x="0" y="0"/>
                </a:lnTo>
                <a:close/>
              </a:path>
            </a:pathLst>
          </a:custGeom>
          <a:blipFill>
            <a:blip r:embed="rId8"/>
            <a:stretch>
              <a:fillRect/>
            </a:stretch>
          </a:blipFill>
        </p:spPr>
        <p:txBody>
          <a:bodyPr/>
          <a:lstStyle/>
          <a:p>
            <a:endParaRPr lang="en-AE"/>
          </a:p>
        </p:txBody>
      </p:sp>
      <p:sp>
        <p:nvSpPr>
          <p:cNvPr id="9" name="Freeform 9"/>
          <p:cNvSpPr/>
          <p:nvPr/>
        </p:nvSpPr>
        <p:spPr>
          <a:xfrm rot="-1760898">
            <a:off x="1293359" y="1269664"/>
            <a:ext cx="1096173" cy="1367025"/>
          </a:xfrm>
          <a:custGeom>
            <a:avLst/>
            <a:gdLst/>
            <a:ahLst/>
            <a:cxnLst/>
            <a:rect l="l" t="t" r="r" b="b"/>
            <a:pathLst>
              <a:path w="1096173" h="1367025">
                <a:moveTo>
                  <a:pt x="0" y="0"/>
                </a:moveTo>
                <a:lnTo>
                  <a:pt x="1096173" y="0"/>
                </a:lnTo>
                <a:lnTo>
                  <a:pt x="1096173" y="1367024"/>
                </a:lnTo>
                <a:lnTo>
                  <a:pt x="0" y="1367024"/>
                </a:lnTo>
                <a:lnTo>
                  <a:pt x="0" y="0"/>
                </a:lnTo>
                <a:close/>
              </a:path>
            </a:pathLst>
          </a:custGeom>
          <a:blipFill>
            <a:blip r:embed="rId9"/>
            <a:stretch>
              <a:fillRect/>
            </a:stretch>
          </a:blipFill>
        </p:spPr>
        <p:txBody>
          <a:bodyPr/>
          <a:lstStyle/>
          <a:p>
            <a:endParaRPr lang="en-AE"/>
          </a:p>
        </p:txBody>
      </p:sp>
      <p:sp>
        <p:nvSpPr>
          <p:cNvPr id="10" name="Freeform 10"/>
          <p:cNvSpPr/>
          <p:nvPr/>
        </p:nvSpPr>
        <p:spPr>
          <a:xfrm rot="-1023716">
            <a:off x="3358935" y="413227"/>
            <a:ext cx="666148" cy="648663"/>
          </a:xfrm>
          <a:custGeom>
            <a:avLst/>
            <a:gdLst/>
            <a:ahLst/>
            <a:cxnLst/>
            <a:rect l="l" t="t" r="r" b="b"/>
            <a:pathLst>
              <a:path w="666148" h="648662">
                <a:moveTo>
                  <a:pt x="0" y="0"/>
                </a:moveTo>
                <a:lnTo>
                  <a:pt x="666149" y="0"/>
                </a:lnTo>
                <a:lnTo>
                  <a:pt x="666149" y="648661"/>
                </a:lnTo>
                <a:lnTo>
                  <a:pt x="0" y="648661"/>
                </a:lnTo>
                <a:lnTo>
                  <a:pt x="0" y="0"/>
                </a:lnTo>
                <a:close/>
              </a:path>
            </a:pathLst>
          </a:custGeom>
          <a:blipFill>
            <a:blip r:embed="rId10"/>
            <a:stretch>
              <a:fillRect/>
            </a:stretch>
          </a:blipFill>
        </p:spPr>
        <p:txBody>
          <a:bodyPr/>
          <a:lstStyle/>
          <a:p>
            <a:endParaRPr lang="en-AE"/>
          </a:p>
        </p:txBody>
      </p:sp>
      <p:sp>
        <p:nvSpPr>
          <p:cNvPr id="11" name="Freeform 11"/>
          <p:cNvSpPr/>
          <p:nvPr/>
        </p:nvSpPr>
        <p:spPr>
          <a:xfrm rot="-3655776">
            <a:off x="3397035" y="1628843"/>
            <a:ext cx="666148" cy="648663"/>
          </a:xfrm>
          <a:custGeom>
            <a:avLst/>
            <a:gdLst/>
            <a:ahLst/>
            <a:cxnLst/>
            <a:rect l="l" t="t" r="r" b="b"/>
            <a:pathLst>
              <a:path w="666148" h="648662">
                <a:moveTo>
                  <a:pt x="0" y="0"/>
                </a:moveTo>
                <a:lnTo>
                  <a:pt x="666149" y="0"/>
                </a:lnTo>
                <a:lnTo>
                  <a:pt x="666149" y="648662"/>
                </a:lnTo>
                <a:lnTo>
                  <a:pt x="0" y="648662"/>
                </a:lnTo>
                <a:lnTo>
                  <a:pt x="0" y="0"/>
                </a:lnTo>
                <a:close/>
              </a:path>
            </a:pathLst>
          </a:custGeom>
          <a:blipFill>
            <a:blip r:embed="rId10"/>
            <a:stretch>
              <a:fillRect/>
            </a:stretch>
          </a:blipFill>
        </p:spPr>
        <p:txBody>
          <a:bodyPr/>
          <a:lstStyle/>
          <a:p>
            <a:endParaRPr lang="en-AE"/>
          </a:p>
        </p:txBody>
      </p:sp>
      <p:sp>
        <p:nvSpPr>
          <p:cNvPr id="12" name="Freeform 12"/>
          <p:cNvSpPr/>
          <p:nvPr/>
        </p:nvSpPr>
        <p:spPr>
          <a:xfrm rot="6064190">
            <a:off x="453601" y="564114"/>
            <a:ext cx="666148" cy="648663"/>
          </a:xfrm>
          <a:custGeom>
            <a:avLst/>
            <a:gdLst/>
            <a:ahLst/>
            <a:cxnLst/>
            <a:rect l="l" t="t" r="r" b="b"/>
            <a:pathLst>
              <a:path w="666148" h="648662">
                <a:moveTo>
                  <a:pt x="0" y="0"/>
                </a:moveTo>
                <a:lnTo>
                  <a:pt x="666148" y="0"/>
                </a:lnTo>
                <a:lnTo>
                  <a:pt x="666148" y="648662"/>
                </a:lnTo>
                <a:lnTo>
                  <a:pt x="0" y="648662"/>
                </a:lnTo>
                <a:lnTo>
                  <a:pt x="0" y="0"/>
                </a:lnTo>
                <a:close/>
              </a:path>
            </a:pathLst>
          </a:custGeom>
          <a:blipFill>
            <a:blip r:embed="rId10"/>
            <a:stretch>
              <a:fillRect/>
            </a:stretch>
          </a:blipFill>
        </p:spPr>
        <p:txBody>
          <a:bodyPr/>
          <a:lstStyle/>
          <a:p>
            <a:endParaRPr lang="en-AE"/>
          </a:p>
        </p:txBody>
      </p:sp>
      <p:sp>
        <p:nvSpPr>
          <p:cNvPr id="13" name="Freeform 13"/>
          <p:cNvSpPr/>
          <p:nvPr/>
        </p:nvSpPr>
        <p:spPr>
          <a:xfrm rot="-6653761">
            <a:off x="2533087" y="1099054"/>
            <a:ext cx="666148" cy="648663"/>
          </a:xfrm>
          <a:custGeom>
            <a:avLst/>
            <a:gdLst/>
            <a:ahLst/>
            <a:cxnLst/>
            <a:rect l="l" t="t" r="r" b="b"/>
            <a:pathLst>
              <a:path w="666148" h="648662">
                <a:moveTo>
                  <a:pt x="0" y="0"/>
                </a:moveTo>
                <a:lnTo>
                  <a:pt x="666148" y="0"/>
                </a:lnTo>
                <a:lnTo>
                  <a:pt x="666148" y="648662"/>
                </a:lnTo>
                <a:lnTo>
                  <a:pt x="0" y="648662"/>
                </a:lnTo>
                <a:lnTo>
                  <a:pt x="0" y="0"/>
                </a:lnTo>
                <a:close/>
              </a:path>
            </a:pathLst>
          </a:custGeom>
          <a:blipFill>
            <a:blip r:embed="rId10"/>
            <a:stretch>
              <a:fillRect/>
            </a:stretch>
          </a:blipFill>
        </p:spPr>
        <p:txBody>
          <a:bodyPr/>
          <a:lstStyle/>
          <a:p>
            <a:endParaRPr lang="en-AE"/>
          </a:p>
        </p:txBody>
      </p:sp>
      <p:sp>
        <p:nvSpPr>
          <p:cNvPr id="14" name="Freeform 14"/>
          <p:cNvSpPr/>
          <p:nvPr/>
        </p:nvSpPr>
        <p:spPr>
          <a:xfrm rot="-2790955">
            <a:off x="4390368" y="360302"/>
            <a:ext cx="703635" cy="894927"/>
          </a:xfrm>
          <a:custGeom>
            <a:avLst/>
            <a:gdLst/>
            <a:ahLst/>
            <a:cxnLst/>
            <a:rect l="l" t="t" r="r" b="b"/>
            <a:pathLst>
              <a:path w="703635" h="894926">
                <a:moveTo>
                  <a:pt x="0" y="0"/>
                </a:moveTo>
                <a:lnTo>
                  <a:pt x="703635" y="0"/>
                </a:lnTo>
                <a:lnTo>
                  <a:pt x="703635" y="894926"/>
                </a:lnTo>
                <a:lnTo>
                  <a:pt x="0" y="894926"/>
                </a:lnTo>
                <a:lnTo>
                  <a:pt x="0" y="0"/>
                </a:lnTo>
                <a:close/>
              </a:path>
            </a:pathLst>
          </a:custGeom>
          <a:blipFill>
            <a:blip r:embed="rId11"/>
            <a:stretch>
              <a:fillRect/>
            </a:stretch>
          </a:blipFill>
        </p:spPr>
        <p:txBody>
          <a:bodyPr/>
          <a:lstStyle/>
          <a:p>
            <a:endParaRPr lang="en-AE"/>
          </a:p>
        </p:txBody>
      </p:sp>
      <p:sp>
        <p:nvSpPr>
          <p:cNvPr id="15" name="Freeform 15"/>
          <p:cNvSpPr/>
          <p:nvPr/>
        </p:nvSpPr>
        <p:spPr>
          <a:xfrm rot="573187">
            <a:off x="16707410" y="2275181"/>
            <a:ext cx="1103783" cy="2803259"/>
          </a:xfrm>
          <a:custGeom>
            <a:avLst/>
            <a:gdLst/>
            <a:ahLst/>
            <a:cxnLst/>
            <a:rect l="l" t="t" r="r" b="b"/>
            <a:pathLst>
              <a:path w="1103783" h="2803259">
                <a:moveTo>
                  <a:pt x="0" y="0"/>
                </a:moveTo>
                <a:lnTo>
                  <a:pt x="1103784" y="0"/>
                </a:lnTo>
                <a:lnTo>
                  <a:pt x="1103784" y="2803259"/>
                </a:lnTo>
                <a:lnTo>
                  <a:pt x="0" y="2803259"/>
                </a:lnTo>
                <a:lnTo>
                  <a:pt x="0" y="0"/>
                </a:lnTo>
                <a:close/>
              </a:path>
            </a:pathLst>
          </a:custGeom>
          <a:blipFill>
            <a:blip r:embed="rId12"/>
            <a:stretch>
              <a:fillRect/>
            </a:stretch>
          </a:blipFill>
        </p:spPr>
        <p:txBody>
          <a:bodyPr/>
          <a:lstStyle/>
          <a:p>
            <a:endParaRPr lang="en-AE"/>
          </a:p>
        </p:txBody>
      </p:sp>
      <p:sp>
        <p:nvSpPr>
          <p:cNvPr id="16" name="Freeform 16"/>
          <p:cNvSpPr/>
          <p:nvPr/>
        </p:nvSpPr>
        <p:spPr>
          <a:xfrm rot="-1059463">
            <a:off x="15198709" y="4360849"/>
            <a:ext cx="2826164" cy="3864840"/>
          </a:xfrm>
          <a:custGeom>
            <a:avLst/>
            <a:gdLst/>
            <a:ahLst/>
            <a:cxnLst/>
            <a:rect l="l" t="t" r="r" b="b"/>
            <a:pathLst>
              <a:path w="2826164" h="3864840">
                <a:moveTo>
                  <a:pt x="0" y="0"/>
                </a:moveTo>
                <a:lnTo>
                  <a:pt x="2826164" y="0"/>
                </a:lnTo>
                <a:lnTo>
                  <a:pt x="2826164" y="3864840"/>
                </a:lnTo>
                <a:lnTo>
                  <a:pt x="0" y="3864840"/>
                </a:lnTo>
                <a:lnTo>
                  <a:pt x="0" y="0"/>
                </a:lnTo>
                <a:close/>
              </a:path>
            </a:pathLst>
          </a:custGeom>
          <a:blipFill>
            <a:blip r:embed="rId13"/>
            <a:stretch>
              <a:fillRect/>
            </a:stretch>
          </a:blipFill>
        </p:spPr>
        <p:txBody>
          <a:bodyPr/>
          <a:lstStyle/>
          <a:p>
            <a:endParaRPr lang="en-AE"/>
          </a:p>
        </p:txBody>
      </p:sp>
      <p:sp>
        <p:nvSpPr>
          <p:cNvPr id="17" name="Freeform 17"/>
          <p:cNvSpPr/>
          <p:nvPr/>
        </p:nvSpPr>
        <p:spPr>
          <a:xfrm rot="2855375">
            <a:off x="5231156" y="7985711"/>
            <a:ext cx="1707331" cy="3470187"/>
          </a:xfrm>
          <a:custGeom>
            <a:avLst/>
            <a:gdLst/>
            <a:ahLst/>
            <a:cxnLst/>
            <a:rect l="l" t="t" r="r" b="b"/>
            <a:pathLst>
              <a:path w="1707331" h="3470186">
                <a:moveTo>
                  <a:pt x="0" y="0"/>
                </a:moveTo>
                <a:lnTo>
                  <a:pt x="1707331" y="0"/>
                </a:lnTo>
                <a:lnTo>
                  <a:pt x="1707331" y="3470186"/>
                </a:lnTo>
                <a:lnTo>
                  <a:pt x="0" y="3470186"/>
                </a:lnTo>
                <a:lnTo>
                  <a:pt x="0" y="0"/>
                </a:lnTo>
                <a:close/>
              </a:path>
            </a:pathLst>
          </a:custGeom>
          <a:blipFill>
            <a:blip r:embed="rId14"/>
            <a:stretch>
              <a:fillRect/>
            </a:stretch>
          </a:blipFill>
        </p:spPr>
        <p:txBody>
          <a:bodyPr/>
          <a:lstStyle/>
          <a:p>
            <a:endParaRPr lang="en-AE"/>
          </a:p>
        </p:txBody>
      </p:sp>
      <p:sp>
        <p:nvSpPr>
          <p:cNvPr id="18" name="Freeform 18"/>
          <p:cNvSpPr/>
          <p:nvPr/>
        </p:nvSpPr>
        <p:spPr>
          <a:xfrm rot="-209411" flipH="1">
            <a:off x="11098169" y="8155910"/>
            <a:ext cx="2882147" cy="2705615"/>
          </a:xfrm>
          <a:custGeom>
            <a:avLst/>
            <a:gdLst/>
            <a:ahLst/>
            <a:cxnLst/>
            <a:rect l="l" t="t" r="r" b="b"/>
            <a:pathLst>
              <a:path w="2882147" h="2705615">
                <a:moveTo>
                  <a:pt x="2882147" y="0"/>
                </a:moveTo>
                <a:lnTo>
                  <a:pt x="0" y="0"/>
                </a:lnTo>
                <a:lnTo>
                  <a:pt x="0" y="2705615"/>
                </a:lnTo>
                <a:lnTo>
                  <a:pt x="2882147" y="2705615"/>
                </a:lnTo>
                <a:lnTo>
                  <a:pt x="2882147" y="0"/>
                </a:lnTo>
                <a:close/>
              </a:path>
            </a:pathLst>
          </a:custGeom>
          <a:blipFill>
            <a:blip r:embed="rId15"/>
            <a:stretch>
              <a:fillRect/>
            </a:stretch>
          </a:blipFill>
        </p:spPr>
        <p:txBody>
          <a:bodyPr/>
          <a:lstStyle/>
          <a:p>
            <a:endParaRPr lang="en-AE"/>
          </a:p>
        </p:txBody>
      </p:sp>
      <p:sp>
        <p:nvSpPr>
          <p:cNvPr id="19" name="Freeform 19"/>
          <p:cNvSpPr/>
          <p:nvPr/>
        </p:nvSpPr>
        <p:spPr>
          <a:xfrm rot="742188">
            <a:off x="490280" y="5963329"/>
            <a:ext cx="5778816" cy="5094179"/>
          </a:xfrm>
          <a:custGeom>
            <a:avLst/>
            <a:gdLst/>
            <a:ahLst/>
            <a:cxnLst/>
            <a:rect l="l" t="t" r="r" b="b"/>
            <a:pathLst>
              <a:path w="5778816" h="5094178">
                <a:moveTo>
                  <a:pt x="0" y="0"/>
                </a:moveTo>
                <a:lnTo>
                  <a:pt x="5778817" y="0"/>
                </a:lnTo>
                <a:lnTo>
                  <a:pt x="5778817" y="5094178"/>
                </a:lnTo>
                <a:lnTo>
                  <a:pt x="0" y="5094178"/>
                </a:lnTo>
                <a:lnTo>
                  <a:pt x="0" y="0"/>
                </a:lnTo>
                <a:close/>
              </a:path>
            </a:pathLst>
          </a:custGeom>
          <a:blipFill>
            <a:blip r:embed="rId16"/>
            <a:stretch>
              <a:fillRect/>
            </a:stretch>
          </a:blipFill>
        </p:spPr>
        <p:txBody>
          <a:bodyPr/>
          <a:lstStyle/>
          <a:p>
            <a:endParaRPr lang="en-AE"/>
          </a:p>
        </p:txBody>
      </p:sp>
      <p:sp>
        <p:nvSpPr>
          <p:cNvPr id="20" name="Freeform 20"/>
          <p:cNvSpPr/>
          <p:nvPr/>
        </p:nvSpPr>
        <p:spPr>
          <a:xfrm rot="2023592">
            <a:off x="1687455" y="5319042"/>
            <a:ext cx="666148" cy="648663"/>
          </a:xfrm>
          <a:custGeom>
            <a:avLst/>
            <a:gdLst/>
            <a:ahLst/>
            <a:cxnLst/>
            <a:rect l="l" t="t" r="r" b="b"/>
            <a:pathLst>
              <a:path w="666148" h="648662">
                <a:moveTo>
                  <a:pt x="0" y="0"/>
                </a:moveTo>
                <a:lnTo>
                  <a:pt x="666148" y="0"/>
                </a:lnTo>
                <a:lnTo>
                  <a:pt x="666148" y="648662"/>
                </a:lnTo>
                <a:lnTo>
                  <a:pt x="0" y="648662"/>
                </a:lnTo>
                <a:lnTo>
                  <a:pt x="0" y="0"/>
                </a:lnTo>
                <a:close/>
              </a:path>
            </a:pathLst>
          </a:custGeom>
          <a:blipFill>
            <a:blip r:embed="rId10"/>
            <a:stretch>
              <a:fillRect/>
            </a:stretch>
          </a:blipFill>
        </p:spPr>
        <p:txBody>
          <a:bodyPr/>
          <a:lstStyle/>
          <a:p>
            <a:endParaRPr lang="en-AE"/>
          </a:p>
        </p:txBody>
      </p:sp>
      <p:sp>
        <p:nvSpPr>
          <p:cNvPr id="21" name="Freeform 21"/>
          <p:cNvSpPr/>
          <p:nvPr/>
        </p:nvSpPr>
        <p:spPr>
          <a:xfrm rot="1159433" flipH="1">
            <a:off x="404574" y="5217649"/>
            <a:ext cx="1874501" cy="2042063"/>
          </a:xfrm>
          <a:custGeom>
            <a:avLst/>
            <a:gdLst/>
            <a:ahLst/>
            <a:cxnLst/>
            <a:rect l="l" t="t" r="r" b="b"/>
            <a:pathLst>
              <a:path w="1874501" h="2042062">
                <a:moveTo>
                  <a:pt x="1874501" y="0"/>
                </a:moveTo>
                <a:lnTo>
                  <a:pt x="0" y="0"/>
                </a:lnTo>
                <a:lnTo>
                  <a:pt x="0" y="2042062"/>
                </a:lnTo>
                <a:lnTo>
                  <a:pt x="1874501" y="2042062"/>
                </a:lnTo>
                <a:lnTo>
                  <a:pt x="1874501" y="0"/>
                </a:lnTo>
                <a:close/>
              </a:path>
            </a:pathLst>
          </a:custGeom>
          <a:blipFill>
            <a:blip r:embed="rId17"/>
            <a:stretch>
              <a:fillRect/>
            </a:stretch>
          </a:blipFill>
        </p:spPr>
        <p:txBody>
          <a:bodyPr/>
          <a:lstStyle/>
          <a:p>
            <a:endParaRPr lang="en-AE"/>
          </a:p>
        </p:txBody>
      </p:sp>
      <p:sp>
        <p:nvSpPr>
          <p:cNvPr id="22" name="Freeform 22"/>
          <p:cNvSpPr/>
          <p:nvPr/>
        </p:nvSpPr>
        <p:spPr>
          <a:xfrm rot="-912841">
            <a:off x="13331324" y="7048643"/>
            <a:ext cx="4517333" cy="3862320"/>
          </a:xfrm>
          <a:custGeom>
            <a:avLst/>
            <a:gdLst/>
            <a:ahLst/>
            <a:cxnLst/>
            <a:rect l="l" t="t" r="r" b="b"/>
            <a:pathLst>
              <a:path w="4517333" h="3862320">
                <a:moveTo>
                  <a:pt x="0" y="0"/>
                </a:moveTo>
                <a:lnTo>
                  <a:pt x="4517333" y="0"/>
                </a:lnTo>
                <a:lnTo>
                  <a:pt x="4517333" y="3862319"/>
                </a:lnTo>
                <a:lnTo>
                  <a:pt x="0" y="3862319"/>
                </a:lnTo>
                <a:lnTo>
                  <a:pt x="0" y="0"/>
                </a:lnTo>
                <a:close/>
              </a:path>
            </a:pathLst>
          </a:custGeom>
          <a:blipFill>
            <a:blip r:embed="rId18"/>
            <a:stretch>
              <a:fillRect/>
            </a:stretch>
          </a:blipFill>
        </p:spPr>
        <p:txBody>
          <a:bodyPr/>
          <a:lstStyle/>
          <a:p>
            <a:endParaRPr lang="en-AE"/>
          </a:p>
        </p:txBody>
      </p:sp>
      <p:sp>
        <p:nvSpPr>
          <p:cNvPr id="23" name="Freeform 23"/>
          <p:cNvSpPr/>
          <p:nvPr/>
        </p:nvSpPr>
        <p:spPr>
          <a:xfrm rot="1024981">
            <a:off x="15819212" y="507396"/>
            <a:ext cx="958552" cy="1727121"/>
          </a:xfrm>
          <a:custGeom>
            <a:avLst/>
            <a:gdLst/>
            <a:ahLst/>
            <a:cxnLst/>
            <a:rect l="l" t="t" r="r" b="b"/>
            <a:pathLst>
              <a:path w="958552" h="1727121">
                <a:moveTo>
                  <a:pt x="0" y="0"/>
                </a:moveTo>
                <a:lnTo>
                  <a:pt x="958552" y="0"/>
                </a:lnTo>
                <a:lnTo>
                  <a:pt x="958552" y="1727121"/>
                </a:lnTo>
                <a:lnTo>
                  <a:pt x="0" y="1727121"/>
                </a:lnTo>
                <a:lnTo>
                  <a:pt x="0" y="0"/>
                </a:lnTo>
                <a:close/>
              </a:path>
            </a:pathLst>
          </a:custGeom>
          <a:blipFill>
            <a:blip r:embed="rId19"/>
            <a:stretch>
              <a:fillRect/>
            </a:stretch>
          </a:blipFill>
        </p:spPr>
        <p:txBody>
          <a:bodyPr/>
          <a:lstStyle/>
          <a:p>
            <a:endParaRPr lang="en-AE"/>
          </a:p>
        </p:txBody>
      </p:sp>
      <p:sp>
        <p:nvSpPr>
          <p:cNvPr id="24" name="Freeform 24"/>
          <p:cNvSpPr/>
          <p:nvPr/>
        </p:nvSpPr>
        <p:spPr>
          <a:xfrm rot="2437137">
            <a:off x="14621446" y="959825"/>
            <a:ext cx="1076668" cy="706563"/>
          </a:xfrm>
          <a:custGeom>
            <a:avLst/>
            <a:gdLst/>
            <a:ahLst/>
            <a:cxnLst/>
            <a:rect l="l" t="t" r="r" b="b"/>
            <a:pathLst>
              <a:path w="1076668" h="706563">
                <a:moveTo>
                  <a:pt x="0" y="0"/>
                </a:moveTo>
                <a:lnTo>
                  <a:pt x="1076668" y="0"/>
                </a:lnTo>
                <a:lnTo>
                  <a:pt x="1076668" y="706563"/>
                </a:lnTo>
                <a:lnTo>
                  <a:pt x="0" y="706563"/>
                </a:lnTo>
                <a:lnTo>
                  <a:pt x="0" y="0"/>
                </a:lnTo>
                <a:close/>
              </a:path>
            </a:pathLst>
          </a:custGeom>
          <a:blipFill>
            <a:blip r:embed="rId20"/>
            <a:stretch>
              <a:fillRect/>
            </a:stretch>
          </a:blipFill>
        </p:spPr>
        <p:txBody>
          <a:bodyPr/>
          <a:lstStyle/>
          <a:p>
            <a:endParaRPr lang="en-AE"/>
          </a:p>
        </p:txBody>
      </p:sp>
      <p:sp>
        <p:nvSpPr>
          <p:cNvPr id="25" name="Freeform 25"/>
          <p:cNvSpPr/>
          <p:nvPr/>
        </p:nvSpPr>
        <p:spPr>
          <a:xfrm rot="7376406">
            <a:off x="17126223" y="496464"/>
            <a:ext cx="1076668" cy="706563"/>
          </a:xfrm>
          <a:custGeom>
            <a:avLst/>
            <a:gdLst/>
            <a:ahLst/>
            <a:cxnLst/>
            <a:rect l="l" t="t" r="r" b="b"/>
            <a:pathLst>
              <a:path w="1076668" h="706563">
                <a:moveTo>
                  <a:pt x="0" y="0"/>
                </a:moveTo>
                <a:lnTo>
                  <a:pt x="1076667" y="0"/>
                </a:lnTo>
                <a:lnTo>
                  <a:pt x="1076667" y="706563"/>
                </a:lnTo>
                <a:lnTo>
                  <a:pt x="0" y="706563"/>
                </a:lnTo>
                <a:lnTo>
                  <a:pt x="0" y="0"/>
                </a:lnTo>
                <a:close/>
              </a:path>
            </a:pathLst>
          </a:custGeom>
          <a:blipFill>
            <a:blip r:embed="rId20"/>
            <a:stretch>
              <a:fillRect/>
            </a:stretch>
          </a:blipFill>
        </p:spPr>
        <p:txBody>
          <a:bodyPr/>
          <a:lstStyle/>
          <a:p>
            <a:endParaRPr lang="en-AE"/>
          </a:p>
        </p:txBody>
      </p:sp>
      <p:sp>
        <p:nvSpPr>
          <p:cNvPr id="26" name="Freeform 26"/>
          <p:cNvSpPr/>
          <p:nvPr/>
        </p:nvSpPr>
        <p:spPr>
          <a:xfrm rot="2257638">
            <a:off x="15810510" y="2310046"/>
            <a:ext cx="539709" cy="572636"/>
          </a:xfrm>
          <a:custGeom>
            <a:avLst/>
            <a:gdLst/>
            <a:ahLst/>
            <a:cxnLst/>
            <a:rect l="l" t="t" r="r" b="b"/>
            <a:pathLst>
              <a:path w="539709" h="572636">
                <a:moveTo>
                  <a:pt x="0" y="0"/>
                </a:moveTo>
                <a:lnTo>
                  <a:pt x="539709" y="0"/>
                </a:lnTo>
                <a:lnTo>
                  <a:pt x="539709" y="572636"/>
                </a:lnTo>
                <a:lnTo>
                  <a:pt x="0" y="572636"/>
                </a:lnTo>
                <a:lnTo>
                  <a:pt x="0" y="0"/>
                </a:lnTo>
                <a:close/>
              </a:path>
            </a:pathLst>
          </a:custGeom>
          <a:blipFill>
            <a:blip r:embed="rId21"/>
            <a:stretch>
              <a:fillRect/>
            </a:stretch>
          </a:blipFill>
        </p:spPr>
        <p:txBody>
          <a:bodyPr/>
          <a:lstStyle/>
          <a:p>
            <a:endParaRPr lang="en-AE"/>
          </a:p>
        </p:txBody>
      </p:sp>
      <p:sp>
        <p:nvSpPr>
          <p:cNvPr id="27" name="Freeform 27"/>
          <p:cNvSpPr/>
          <p:nvPr/>
        </p:nvSpPr>
        <p:spPr>
          <a:xfrm rot="1137560">
            <a:off x="16855653" y="1493637"/>
            <a:ext cx="511807" cy="496452"/>
          </a:xfrm>
          <a:custGeom>
            <a:avLst/>
            <a:gdLst/>
            <a:ahLst/>
            <a:cxnLst/>
            <a:rect l="l" t="t" r="r" b="b"/>
            <a:pathLst>
              <a:path w="511806" h="496452">
                <a:moveTo>
                  <a:pt x="0" y="0"/>
                </a:moveTo>
                <a:lnTo>
                  <a:pt x="511806" y="0"/>
                </a:lnTo>
                <a:lnTo>
                  <a:pt x="511806" y="496452"/>
                </a:lnTo>
                <a:lnTo>
                  <a:pt x="0" y="496452"/>
                </a:lnTo>
                <a:lnTo>
                  <a:pt x="0" y="0"/>
                </a:lnTo>
                <a:close/>
              </a:path>
            </a:pathLst>
          </a:custGeom>
          <a:blipFill>
            <a:blip r:embed="rId22"/>
            <a:stretch>
              <a:fillRect/>
            </a:stretch>
          </a:blipFill>
        </p:spPr>
        <p:txBody>
          <a:bodyPr/>
          <a:lstStyle/>
          <a:p>
            <a:endParaRPr lang="en-AE"/>
          </a:p>
        </p:txBody>
      </p:sp>
      <p:sp>
        <p:nvSpPr>
          <p:cNvPr id="28" name="Freeform 28"/>
          <p:cNvSpPr/>
          <p:nvPr/>
        </p:nvSpPr>
        <p:spPr>
          <a:xfrm rot="5102942">
            <a:off x="16121313" y="3182067"/>
            <a:ext cx="511807" cy="496452"/>
          </a:xfrm>
          <a:custGeom>
            <a:avLst/>
            <a:gdLst/>
            <a:ahLst/>
            <a:cxnLst/>
            <a:rect l="l" t="t" r="r" b="b"/>
            <a:pathLst>
              <a:path w="511806" h="496452">
                <a:moveTo>
                  <a:pt x="0" y="0"/>
                </a:moveTo>
                <a:lnTo>
                  <a:pt x="511806" y="0"/>
                </a:lnTo>
                <a:lnTo>
                  <a:pt x="511806" y="496452"/>
                </a:lnTo>
                <a:lnTo>
                  <a:pt x="0" y="496452"/>
                </a:lnTo>
                <a:lnTo>
                  <a:pt x="0" y="0"/>
                </a:lnTo>
                <a:close/>
              </a:path>
            </a:pathLst>
          </a:custGeom>
          <a:blipFill>
            <a:blip r:embed="rId22"/>
            <a:stretch>
              <a:fillRect/>
            </a:stretch>
          </a:blipFill>
        </p:spPr>
        <p:txBody>
          <a:bodyPr/>
          <a:lstStyle/>
          <a:p>
            <a:endParaRPr lang="en-AE"/>
          </a:p>
        </p:txBody>
      </p:sp>
      <p:sp>
        <p:nvSpPr>
          <p:cNvPr id="29" name="Freeform 29"/>
          <p:cNvSpPr/>
          <p:nvPr/>
        </p:nvSpPr>
        <p:spPr>
          <a:xfrm rot="9332937" flipV="1">
            <a:off x="17488432" y="1530405"/>
            <a:ext cx="539709" cy="572636"/>
          </a:xfrm>
          <a:custGeom>
            <a:avLst/>
            <a:gdLst/>
            <a:ahLst/>
            <a:cxnLst/>
            <a:rect l="l" t="t" r="r" b="b"/>
            <a:pathLst>
              <a:path w="539709" h="572636">
                <a:moveTo>
                  <a:pt x="0" y="572636"/>
                </a:moveTo>
                <a:lnTo>
                  <a:pt x="539709" y="572636"/>
                </a:lnTo>
                <a:lnTo>
                  <a:pt x="539709" y="0"/>
                </a:lnTo>
                <a:lnTo>
                  <a:pt x="0" y="0"/>
                </a:lnTo>
                <a:lnTo>
                  <a:pt x="0" y="572636"/>
                </a:lnTo>
                <a:close/>
              </a:path>
            </a:pathLst>
          </a:custGeom>
          <a:blipFill>
            <a:blip r:embed="rId21"/>
            <a:stretch>
              <a:fillRect/>
            </a:stretch>
          </a:blipFill>
        </p:spPr>
        <p:txBody>
          <a:bodyPr/>
          <a:lstStyle/>
          <a:p>
            <a:endParaRPr lang="en-AE"/>
          </a:p>
        </p:txBody>
      </p:sp>
      <p:sp>
        <p:nvSpPr>
          <p:cNvPr id="30" name="Freeform 30"/>
          <p:cNvSpPr/>
          <p:nvPr/>
        </p:nvSpPr>
        <p:spPr>
          <a:xfrm rot="-10187954">
            <a:off x="16505490" y="2200829"/>
            <a:ext cx="511807" cy="496452"/>
          </a:xfrm>
          <a:custGeom>
            <a:avLst/>
            <a:gdLst/>
            <a:ahLst/>
            <a:cxnLst/>
            <a:rect l="l" t="t" r="r" b="b"/>
            <a:pathLst>
              <a:path w="511806" h="496452">
                <a:moveTo>
                  <a:pt x="0" y="0"/>
                </a:moveTo>
                <a:lnTo>
                  <a:pt x="511806" y="0"/>
                </a:lnTo>
                <a:lnTo>
                  <a:pt x="511806" y="496452"/>
                </a:lnTo>
                <a:lnTo>
                  <a:pt x="0" y="496452"/>
                </a:lnTo>
                <a:lnTo>
                  <a:pt x="0" y="0"/>
                </a:lnTo>
                <a:close/>
              </a:path>
            </a:pathLst>
          </a:custGeom>
          <a:blipFill>
            <a:blip r:embed="rId22"/>
            <a:stretch>
              <a:fillRect/>
            </a:stretch>
          </a:blipFill>
        </p:spPr>
        <p:txBody>
          <a:bodyPr/>
          <a:lstStyle/>
          <a:p>
            <a:endParaRPr lang="en-AE"/>
          </a:p>
        </p:txBody>
      </p:sp>
      <p:sp>
        <p:nvSpPr>
          <p:cNvPr id="31" name="Freeform 31"/>
          <p:cNvSpPr/>
          <p:nvPr/>
        </p:nvSpPr>
        <p:spPr>
          <a:xfrm rot="1753312">
            <a:off x="2113513" y="3767781"/>
            <a:ext cx="845217" cy="1516084"/>
          </a:xfrm>
          <a:custGeom>
            <a:avLst/>
            <a:gdLst/>
            <a:ahLst/>
            <a:cxnLst/>
            <a:rect l="l" t="t" r="r" b="b"/>
            <a:pathLst>
              <a:path w="845217" h="1516084">
                <a:moveTo>
                  <a:pt x="0" y="0"/>
                </a:moveTo>
                <a:lnTo>
                  <a:pt x="845217" y="0"/>
                </a:lnTo>
                <a:lnTo>
                  <a:pt x="845217" y="1516084"/>
                </a:lnTo>
                <a:lnTo>
                  <a:pt x="0" y="1516084"/>
                </a:lnTo>
                <a:lnTo>
                  <a:pt x="0" y="0"/>
                </a:lnTo>
                <a:close/>
              </a:path>
            </a:pathLst>
          </a:custGeom>
          <a:blipFill>
            <a:blip r:embed="rId23"/>
            <a:stretch>
              <a:fillRect/>
            </a:stretch>
          </a:blipFill>
        </p:spPr>
        <p:txBody>
          <a:bodyPr/>
          <a:lstStyle/>
          <a:p>
            <a:endParaRPr lang="en-AE"/>
          </a:p>
        </p:txBody>
      </p:sp>
      <p:sp>
        <p:nvSpPr>
          <p:cNvPr id="32" name="Freeform 32"/>
          <p:cNvSpPr/>
          <p:nvPr/>
        </p:nvSpPr>
        <p:spPr>
          <a:xfrm rot="-7727320">
            <a:off x="1704529" y="247014"/>
            <a:ext cx="703635" cy="894927"/>
          </a:xfrm>
          <a:custGeom>
            <a:avLst/>
            <a:gdLst/>
            <a:ahLst/>
            <a:cxnLst/>
            <a:rect l="l" t="t" r="r" b="b"/>
            <a:pathLst>
              <a:path w="703635" h="894926">
                <a:moveTo>
                  <a:pt x="0" y="0"/>
                </a:moveTo>
                <a:lnTo>
                  <a:pt x="703635" y="0"/>
                </a:lnTo>
                <a:lnTo>
                  <a:pt x="703635" y="894926"/>
                </a:lnTo>
                <a:lnTo>
                  <a:pt x="0" y="894926"/>
                </a:lnTo>
                <a:lnTo>
                  <a:pt x="0" y="0"/>
                </a:lnTo>
                <a:close/>
              </a:path>
            </a:pathLst>
          </a:custGeom>
          <a:blipFill>
            <a:blip r:embed="rId11"/>
            <a:stretch>
              <a:fillRect/>
            </a:stretch>
          </a:blipFill>
        </p:spPr>
        <p:txBody>
          <a:bodyPr/>
          <a:lstStyle/>
          <a:p>
            <a:endParaRPr lang="en-AE"/>
          </a:p>
        </p:txBody>
      </p:sp>
      <p:sp>
        <p:nvSpPr>
          <p:cNvPr id="33" name="Freeform 33"/>
          <p:cNvSpPr/>
          <p:nvPr/>
        </p:nvSpPr>
        <p:spPr>
          <a:xfrm rot="944995">
            <a:off x="396757" y="1612302"/>
            <a:ext cx="703635" cy="894927"/>
          </a:xfrm>
          <a:custGeom>
            <a:avLst/>
            <a:gdLst/>
            <a:ahLst/>
            <a:cxnLst/>
            <a:rect l="l" t="t" r="r" b="b"/>
            <a:pathLst>
              <a:path w="703635" h="894926">
                <a:moveTo>
                  <a:pt x="0" y="0"/>
                </a:moveTo>
                <a:lnTo>
                  <a:pt x="703636" y="0"/>
                </a:lnTo>
                <a:lnTo>
                  <a:pt x="703636" y="894926"/>
                </a:lnTo>
                <a:lnTo>
                  <a:pt x="0" y="894926"/>
                </a:lnTo>
                <a:lnTo>
                  <a:pt x="0" y="0"/>
                </a:lnTo>
                <a:close/>
              </a:path>
            </a:pathLst>
          </a:custGeom>
          <a:blipFill>
            <a:blip r:embed="rId11"/>
            <a:stretch>
              <a:fillRect/>
            </a:stretch>
          </a:blipFill>
        </p:spPr>
        <p:txBody>
          <a:bodyPr/>
          <a:lstStyle/>
          <a:p>
            <a:endParaRPr lang="en-AE"/>
          </a:p>
        </p:txBody>
      </p:sp>
      <p:sp>
        <p:nvSpPr>
          <p:cNvPr id="34" name="Freeform 34"/>
          <p:cNvSpPr/>
          <p:nvPr/>
        </p:nvSpPr>
        <p:spPr>
          <a:xfrm rot="8100000">
            <a:off x="250319" y="2868787"/>
            <a:ext cx="666148" cy="648663"/>
          </a:xfrm>
          <a:custGeom>
            <a:avLst/>
            <a:gdLst/>
            <a:ahLst/>
            <a:cxnLst/>
            <a:rect l="l" t="t" r="r" b="b"/>
            <a:pathLst>
              <a:path w="666148" h="648662">
                <a:moveTo>
                  <a:pt x="0" y="0"/>
                </a:moveTo>
                <a:lnTo>
                  <a:pt x="666148" y="0"/>
                </a:lnTo>
                <a:lnTo>
                  <a:pt x="666148" y="648662"/>
                </a:lnTo>
                <a:lnTo>
                  <a:pt x="0" y="648662"/>
                </a:lnTo>
                <a:lnTo>
                  <a:pt x="0" y="0"/>
                </a:lnTo>
                <a:close/>
              </a:path>
            </a:pathLst>
          </a:custGeom>
          <a:blipFill>
            <a:blip r:embed="rId10"/>
            <a:stretch>
              <a:fillRect/>
            </a:stretch>
          </a:blipFill>
        </p:spPr>
        <p:txBody>
          <a:bodyPr/>
          <a:lstStyle/>
          <a:p>
            <a:endParaRPr lang="en-AE"/>
          </a:p>
        </p:txBody>
      </p:sp>
      <p:sp>
        <p:nvSpPr>
          <p:cNvPr id="35" name="Freeform 35"/>
          <p:cNvSpPr/>
          <p:nvPr/>
        </p:nvSpPr>
        <p:spPr>
          <a:xfrm>
            <a:off x="7049311" y="3890126"/>
            <a:ext cx="4189380" cy="3506495"/>
          </a:xfrm>
          <a:custGeom>
            <a:avLst/>
            <a:gdLst/>
            <a:ahLst/>
            <a:cxnLst/>
            <a:rect l="l" t="t" r="r" b="b"/>
            <a:pathLst>
              <a:path w="4189380" h="3506495">
                <a:moveTo>
                  <a:pt x="0" y="0"/>
                </a:moveTo>
                <a:lnTo>
                  <a:pt x="4189380" y="0"/>
                </a:lnTo>
                <a:lnTo>
                  <a:pt x="4189380" y="3506496"/>
                </a:lnTo>
                <a:lnTo>
                  <a:pt x="0" y="3506496"/>
                </a:lnTo>
                <a:lnTo>
                  <a:pt x="0" y="0"/>
                </a:lnTo>
                <a:close/>
              </a:path>
            </a:pathLst>
          </a:custGeom>
          <a:blipFill>
            <a:blip r:embed="rId24"/>
            <a:stretch>
              <a:fillRect/>
            </a:stretch>
          </a:blipFill>
        </p:spPr>
        <p:txBody>
          <a:bodyPr/>
          <a:lstStyle/>
          <a:p>
            <a:endParaRPr lang="en-AE"/>
          </a:p>
        </p:txBody>
      </p:sp>
      <p:sp>
        <p:nvSpPr>
          <p:cNvPr id="36" name="TextBox 36"/>
          <p:cNvSpPr txBox="1"/>
          <p:nvPr/>
        </p:nvSpPr>
        <p:spPr>
          <a:xfrm>
            <a:off x="6227426" y="491404"/>
            <a:ext cx="5833151" cy="1521507"/>
          </a:xfrm>
          <a:prstGeom prst="rect">
            <a:avLst/>
          </a:prstGeom>
        </p:spPr>
        <p:txBody>
          <a:bodyPr lIns="0" tIns="0" rIns="0" bIns="0" rtlCol="0" anchor="t">
            <a:spAutoFit/>
          </a:bodyPr>
          <a:lstStyle/>
          <a:p>
            <a:pPr algn="ctr">
              <a:lnSpc>
                <a:spcPts val="12318"/>
              </a:lnSpc>
            </a:pPr>
            <a:r>
              <a:rPr lang="en-US" sz="8798" spc="263" dirty="0">
                <a:solidFill>
                  <a:srgbClr val="00806C"/>
                </a:solidFill>
                <a:latin typeface="TAN Kindred"/>
              </a:rPr>
              <a:t>GREEN</a:t>
            </a:r>
          </a:p>
        </p:txBody>
      </p:sp>
      <p:sp>
        <p:nvSpPr>
          <p:cNvPr id="37" name="TextBox 37"/>
          <p:cNvSpPr txBox="1"/>
          <p:nvPr/>
        </p:nvSpPr>
        <p:spPr>
          <a:xfrm>
            <a:off x="6013939" y="7363934"/>
            <a:ext cx="6260123" cy="1395895"/>
          </a:xfrm>
          <a:prstGeom prst="rect">
            <a:avLst/>
          </a:prstGeom>
        </p:spPr>
        <p:txBody>
          <a:bodyPr lIns="0" tIns="0" rIns="0" bIns="0" rtlCol="0" anchor="t">
            <a:spAutoFit/>
          </a:bodyPr>
          <a:lstStyle/>
          <a:p>
            <a:pPr algn="ctr">
              <a:lnSpc>
                <a:spcPts val="5460"/>
              </a:lnSpc>
            </a:pPr>
            <a:r>
              <a:rPr lang="en-US" sz="4200" spc="43">
                <a:solidFill>
                  <a:srgbClr val="3C5949"/>
                </a:solidFill>
                <a:latin typeface="Josefin Sans"/>
              </a:rPr>
              <a:t>Presentation by</a:t>
            </a:r>
          </a:p>
          <a:p>
            <a:pPr algn="ctr">
              <a:lnSpc>
                <a:spcPts val="5460"/>
              </a:lnSpc>
            </a:pPr>
            <a:r>
              <a:rPr lang="en-US" sz="4200" spc="43">
                <a:solidFill>
                  <a:srgbClr val="3C5949"/>
                </a:solidFill>
                <a:latin typeface="Josefin Sans"/>
              </a:rPr>
              <a:t>Group 3 </a:t>
            </a:r>
          </a:p>
        </p:txBody>
      </p:sp>
      <p:sp>
        <p:nvSpPr>
          <p:cNvPr id="38" name="TextBox 38"/>
          <p:cNvSpPr txBox="1"/>
          <p:nvPr/>
        </p:nvSpPr>
        <p:spPr>
          <a:xfrm>
            <a:off x="5650056" y="2021576"/>
            <a:ext cx="6987891" cy="1521507"/>
          </a:xfrm>
          <a:prstGeom prst="rect">
            <a:avLst/>
          </a:prstGeom>
        </p:spPr>
        <p:txBody>
          <a:bodyPr lIns="0" tIns="0" rIns="0" bIns="0" rtlCol="0" anchor="t">
            <a:spAutoFit/>
          </a:bodyPr>
          <a:lstStyle/>
          <a:p>
            <a:pPr algn="ctr">
              <a:lnSpc>
                <a:spcPts val="12318"/>
              </a:lnSpc>
            </a:pPr>
            <a:r>
              <a:rPr lang="en-US" sz="8798" spc="263" dirty="0">
                <a:solidFill>
                  <a:srgbClr val="00806C"/>
                </a:solidFill>
                <a:latin typeface="TAN Kindred"/>
              </a:rPr>
              <a:t>MARKET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8"/>
                                        </p:tgtEl>
                                      </p:cBhvr>
                                    </p:animEffect>
                                    <p:animScale>
                                      <p:cBhvr>
                                        <p:cTn id="10"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0D8"/>
        </a:solidFill>
        <a:effectLst/>
      </p:bgPr>
    </p:bg>
    <p:spTree>
      <p:nvGrpSpPr>
        <p:cNvPr id="1" name=""/>
        <p:cNvGrpSpPr/>
        <p:nvPr/>
      </p:nvGrpSpPr>
      <p:grpSpPr>
        <a:xfrm>
          <a:off x="0" y="0"/>
          <a:ext cx="0" cy="0"/>
          <a:chOff x="0" y="0"/>
          <a:chExt cx="0" cy="0"/>
        </a:xfrm>
      </p:grpSpPr>
      <p:sp>
        <p:nvSpPr>
          <p:cNvPr id="2" name="TextBox 2"/>
          <p:cNvSpPr txBox="1"/>
          <p:nvPr/>
        </p:nvSpPr>
        <p:spPr>
          <a:xfrm>
            <a:off x="4440092" y="545877"/>
            <a:ext cx="7778665" cy="965649"/>
          </a:xfrm>
          <a:prstGeom prst="rect">
            <a:avLst/>
          </a:prstGeom>
        </p:spPr>
        <p:txBody>
          <a:bodyPr lIns="0" tIns="0" rIns="0" bIns="0" rtlCol="0" anchor="t">
            <a:spAutoFit/>
          </a:bodyPr>
          <a:lstStyle/>
          <a:p>
            <a:pPr>
              <a:lnSpc>
                <a:spcPts val="7840"/>
              </a:lnSpc>
            </a:pPr>
            <a:r>
              <a:rPr lang="en-US" sz="5600" spc="168" dirty="0">
                <a:solidFill>
                  <a:srgbClr val="00806C"/>
                </a:solidFill>
                <a:latin typeface="TAN Kindred"/>
              </a:rPr>
              <a:t>CONCLUSION</a:t>
            </a:r>
          </a:p>
        </p:txBody>
      </p:sp>
      <p:sp>
        <p:nvSpPr>
          <p:cNvPr id="3" name="Freeform 3"/>
          <p:cNvSpPr/>
          <p:nvPr/>
        </p:nvSpPr>
        <p:spPr>
          <a:xfrm rot="6454898">
            <a:off x="-1187184" y="-820925"/>
            <a:ext cx="5235368" cy="4673756"/>
          </a:xfrm>
          <a:custGeom>
            <a:avLst/>
            <a:gdLst/>
            <a:ahLst/>
            <a:cxnLst/>
            <a:rect l="l" t="t" r="r" b="b"/>
            <a:pathLst>
              <a:path w="5235368" h="4673756">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4" name="Freeform 4"/>
          <p:cNvSpPr/>
          <p:nvPr/>
        </p:nvSpPr>
        <p:spPr>
          <a:xfrm rot="4314611" flipH="1">
            <a:off x="-2588804" y="2837775"/>
            <a:ext cx="4380716" cy="2874845"/>
          </a:xfrm>
          <a:custGeom>
            <a:avLst/>
            <a:gdLst/>
            <a:ahLst/>
            <a:cxnLst/>
            <a:rect l="l" t="t" r="r" b="b"/>
            <a:pathLst>
              <a:path w="4380716" h="2874845">
                <a:moveTo>
                  <a:pt x="4380717" y="0"/>
                </a:moveTo>
                <a:lnTo>
                  <a:pt x="0" y="0"/>
                </a:lnTo>
                <a:lnTo>
                  <a:pt x="0" y="2874845"/>
                </a:lnTo>
                <a:lnTo>
                  <a:pt x="4380717" y="2874845"/>
                </a:lnTo>
                <a:lnTo>
                  <a:pt x="438071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5" name="Freeform 5"/>
          <p:cNvSpPr/>
          <p:nvPr/>
        </p:nvSpPr>
        <p:spPr>
          <a:xfrm rot="-4223576">
            <a:off x="14099060" y="6578883"/>
            <a:ext cx="5235368" cy="4673756"/>
          </a:xfrm>
          <a:custGeom>
            <a:avLst/>
            <a:gdLst/>
            <a:ahLst/>
            <a:cxnLst/>
            <a:rect l="l" t="t" r="r" b="b"/>
            <a:pathLst>
              <a:path w="5235368" h="4673756">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6" name="Freeform 6"/>
          <p:cNvSpPr/>
          <p:nvPr/>
        </p:nvSpPr>
        <p:spPr>
          <a:xfrm rot="4126251" flipV="1">
            <a:off x="16334453" y="4916130"/>
            <a:ext cx="4380716" cy="2874845"/>
          </a:xfrm>
          <a:custGeom>
            <a:avLst/>
            <a:gdLst/>
            <a:ahLst/>
            <a:cxnLst/>
            <a:rect l="l" t="t" r="r" b="b"/>
            <a:pathLst>
              <a:path w="4380716" h="2874845">
                <a:moveTo>
                  <a:pt x="0" y="2874845"/>
                </a:moveTo>
                <a:lnTo>
                  <a:pt x="4380716" y="2874845"/>
                </a:lnTo>
                <a:lnTo>
                  <a:pt x="4380716" y="0"/>
                </a:lnTo>
                <a:lnTo>
                  <a:pt x="0" y="0"/>
                </a:lnTo>
                <a:lnTo>
                  <a:pt x="0" y="287484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7" name="Freeform 7"/>
          <p:cNvSpPr/>
          <p:nvPr/>
        </p:nvSpPr>
        <p:spPr>
          <a:xfrm rot="-714332">
            <a:off x="16212989" y="6052949"/>
            <a:ext cx="1899060" cy="1903819"/>
          </a:xfrm>
          <a:custGeom>
            <a:avLst/>
            <a:gdLst/>
            <a:ahLst/>
            <a:cxnLst/>
            <a:rect l="l" t="t" r="r" b="b"/>
            <a:pathLst>
              <a:path w="1899060" h="1903819">
                <a:moveTo>
                  <a:pt x="0" y="0"/>
                </a:moveTo>
                <a:lnTo>
                  <a:pt x="1899059" y="0"/>
                </a:lnTo>
                <a:lnTo>
                  <a:pt x="1899059" y="1903819"/>
                </a:lnTo>
                <a:lnTo>
                  <a:pt x="0" y="1903819"/>
                </a:lnTo>
                <a:lnTo>
                  <a:pt x="0" y="0"/>
                </a:lnTo>
                <a:close/>
              </a:path>
            </a:pathLst>
          </a:custGeom>
          <a:blipFill>
            <a:blip r:embed="rId6"/>
            <a:stretch>
              <a:fillRect/>
            </a:stretch>
          </a:blipFill>
        </p:spPr>
        <p:txBody>
          <a:bodyPr/>
          <a:lstStyle/>
          <a:p>
            <a:endParaRPr lang="en-AE"/>
          </a:p>
        </p:txBody>
      </p:sp>
      <p:sp>
        <p:nvSpPr>
          <p:cNvPr id="8" name="Freeform 8"/>
          <p:cNvSpPr/>
          <p:nvPr/>
        </p:nvSpPr>
        <p:spPr>
          <a:xfrm rot="-632392">
            <a:off x="16112694" y="8067167"/>
            <a:ext cx="1304135" cy="1090583"/>
          </a:xfrm>
          <a:custGeom>
            <a:avLst/>
            <a:gdLst/>
            <a:ahLst/>
            <a:cxnLst/>
            <a:rect l="l" t="t" r="r" b="b"/>
            <a:pathLst>
              <a:path w="1304135" h="1090583">
                <a:moveTo>
                  <a:pt x="0" y="0"/>
                </a:moveTo>
                <a:lnTo>
                  <a:pt x="1304135" y="0"/>
                </a:lnTo>
                <a:lnTo>
                  <a:pt x="1304135" y="1090583"/>
                </a:lnTo>
                <a:lnTo>
                  <a:pt x="0" y="1090583"/>
                </a:lnTo>
                <a:lnTo>
                  <a:pt x="0" y="0"/>
                </a:lnTo>
                <a:close/>
              </a:path>
            </a:pathLst>
          </a:custGeom>
          <a:blipFill>
            <a:blip r:embed="rId7"/>
            <a:stretch>
              <a:fillRect/>
            </a:stretch>
          </a:blipFill>
        </p:spPr>
        <p:txBody>
          <a:bodyPr/>
          <a:lstStyle/>
          <a:p>
            <a:endParaRPr lang="en-AE"/>
          </a:p>
        </p:txBody>
      </p:sp>
      <p:sp>
        <p:nvSpPr>
          <p:cNvPr id="9" name="Freeform 9"/>
          <p:cNvSpPr/>
          <p:nvPr/>
        </p:nvSpPr>
        <p:spPr>
          <a:xfrm rot="-992200">
            <a:off x="14803935" y="8886839"/>
            <a:ext cx="1372439" cy="1224901"/>
          </a:xfrm>
          <a:custGeom>
            <a:avLst/>
            <a:gdLst/>
            <a:ahLst/>
            <a:cxnLst/>
            <a:rect l="l" t="t" r="r" b="b"/>
            <a:pathLst>
              <a:path w="1372438" h="1224901">
                <a:moveTo>
                  <a:pt x="0" y="0"/>
                </a:moveTo>
                <a:lnTo>
                  <a:pt x="1372437" y="0"/>
                </a:lnTo>
                <a:lnTo>
                  <a:pt x="1372437" y="1224901"/>
                </a:lnTo>
                <a:lnTo>
                  <a:pt x="0" y="1224901"/>
                </a:lnTo>
                <a:lnTo>
                  <a:pt x="0" y="0"/>
                </a:lnTo>
                <a:close/>
              </a:path>
            </a:pathLst>
          </a:custGeom>
          <a:blipFill>
            <a:blip r:embed="rId8"/>
            <a:stretch>
              <a:fillRect/>
            </a:stretch>
          </a:blipFill>
        </p:spPr>
        <p:txBody>
          <a:bodyPr/>
          <a:lstStyle/>
          <a:p>
            <a:endParaRPr lang="en-AE"/>
          </a:p>
        </p:txBody>
      </p:sp>
      <p:sp>
        <p:nvSpPr>
          <p:cNvPr id="10" name="Freeform 10"/>
          <p:cNvSpPr/>
          <p:nvPr/>
        </p:nvSpPr>
        <p:spPr>
          <a:xfrm rot="2120880">
            <a:off x="-36497" y="520872"/>
            <a:ext cx="1708695" cy="3058068"/>
          </a:xfrm>
          <a:custGeom>
            <a:avLst/>
            <a:gdLst/>
            <a:ahLst/>
            <a:cxnLst/>
            <a:rect l="l" t="t" r="r" b="b"/>
            <a:pathLst>
              <a:path w="1708695" h="3058068">
                <a:moveTo>
                  <a:pt x="0" y="0"/>
                </a:moveTo>
                <a:lnTo>
                  <a:pt x="1708696" y="0"/>
                </a:lnTo>
                <a:lnTo>
                  <a:pt x="1708696" y="3058067"/>
                </a:lnTo>
                <a:lnTo>
                  <a:pt x="0" y="3058067"/>
                </a:lnTo>
                <a:lnTo>
                  <a:pt x="0" y="0"/>
                </a:lnTo>
                <a:close/>
              </a:path>
            </a:pathLst>
          </a:custGeom>
          <a:blipFill>
            <a:blip r:embed="rId9"/>
            <a:stretch>
              <a:fillRect/>
            </a:stretch>
          </a:blipFill>
        </p:spPr>
        <p:txBody>
          <a:bodyPr/>
          <a:lstStyle/>
          <a:p>
            <a:endParaRPr lang="en-AE"/>
          </a:p>
        </p:txBody>
      </p:sp>
      <p:sp>
        <p:nvSpPr>
          <p:cNvPr id="11" name="Freeform 11"/>
          <p:cNvSpPr/>
          <p:nvPr/>
        </p:nvSpPr>
        <p:spPr>
          <a:xfrm rot="598445">
            <a:off x="16547200" y="4819828"/>
            <a:ext cx="863653" cy="1169075"/>
          </a:xfrm>
          <a:custGeom>
            <a:avLst/>
            <a:gdLst/>
            <a:ahLst/>
            <a:cxnLst/>
            <a:rect l="l" t="t" r="r" b="b"/>
            <a:pathLst>
              <a:path w="863653" h="1169074">
                <a:moveTo>
                  <a:pt x="0" y="0"/>
                </a:moveTo>
                <a:lnTo>
                  <a:pt x="863653" y="0"/>
                </a:lnTo>
                <a:lnTo>
                  <a:pt x="863653" y="1169073"/>
                </a:lnTo>
                <a:lnTo>
                  <a:pt x="0" y="1169073"/>
                </a:lnTo>
                <a:lnTo>
                  <a:pt x="0" y="0"/>
                </a:lnTo>
                <a:close/>
              </a:path>
            </a:pathLst>
          </a:custGeom>
          <a:blipFill>
            <a:blip r:embed="rId10"/>
            <a:stretch>
              <a:fillRect/>
            </a:stretch>
          </a:blipFill>
        </p:spPr>
        <p:txBody>
          <a:bodyPr/>
          <a:lstStyle/>
          <a:p>
            <a:endParaRPr lang="en-AE"/>
          </a:p>
        </p:txBody>
      </p:sp>
      <p:sp>
        <p:nvSpPr>
          <p:cNvPr id="12" name="Freeform 12"/>
          <p:cNvSpPr/>
          <p:nvPr/>
        </p:nvSpPr>
        <p:spPr>
          <a:xfrm rot="-1198042">
            <a:off x="177216" y="5387778"/>
            <a:ext cx="1317193" cy="1269775"/>
          </a:xfrm>
          <a:custGeom>
            <a:avLst/>
            <a:gdLst/>
            <a:ahLst/>
            <a:cxnLst/>
            <a:rect l="l" t="t" r="r" b="b"/>
            <a:pathLst>
              <a:path w="1317193" h="1269774">
                <a:moveTo>
                  <a:pt x="0" y="0"/>
                </a:moveTo>
                <a:lnTo>
                  <a:pt x="1317194" y="0"/>
                </a:lnTo>
                <a:lnTo>
                  <a:pt x="1317194" y="1269775"/>
                </a:lnTo>
                <a:lnTo>
                  <a:pt x="0" y="1269775"/>
                </a:lnTo>
                <a:lnTo>
                  <a:pt x="0" y="0"/>
                </a:lnTo>
                <a:close/>
              </a:path>
            </a:pathLst>
          </a:custGeom>
          <a:blipFill>
            <a:blip r:embed="rId11"/>
            <a:stretch>
              <a:fillRect/>
            </a:stretch>
          </a:blipFill>
        </p:spPr>
        <p:txBody>
          <a:bodyPr/>
          <a:lstStyle/>
          <a:p>
            <a:endParaRPr lang="en-AE"/>
          </a:p>
        </p:txBody>
      </p:sp>
      <p:sp>
        <p:nvSpPr>
          <p:cNvPr id="13" name="Freeform 13"/>
          <p:cNvSpPr/>
          <p:nvPr/>
        </p:nvSpPr>
        <p:spPr>
          <a:xfrm rot="776734">
            <a:off x="130108" y="2922018"/>
            <a:ext cx="687533" cy="1239543"/>
          </a:xfrm>
          <a:custGeom>
            <a:avLst/>
            <a:gdLst/>
            <a:ahLst/>
            <a:cxnLst/>
            <a:rect l="l" t="t" r="r" b="b"/>
            <a:pathLst>
              <a:path w="687533" h="1239543">
                <a:moveTo>
                  <a:pt x="0" y="0"/>
                </a:moveTo>
                <a:lnTo>
                  <a:pt x="687533" y="0"/>
                </a:lnTo>
                <a:lnTo>
                  <a:pt x="687533" y="1239543"/>
                </a:lnTo>
                <a:lnTo>
                  <a:pt x="0" y="1239543"/>
                </a:lnTo>
                <a:lnTo>
                  <a:pt x="0" y="0"/>
                </a:lnTo>
                <a:close/>
              </a:path>
            </a:pathLst>
          </a:custGeom>
          <a:blipFill>
            <a:blip r:embed="rId12"/>
            <a:stretch>
              <a:fillRect/>
            </a:stretch>
          </a:blipFill>
        </p:spPr>
        <p:txBody>
          <a:bodyPr/>
          <a:lstStyle/>
          <a:p>
            <a:endParaRPr lang="en-AE"/>
          </a:p>
        </p:txBody>
      </p:sp>
      <p:sp>
        <p:nvSpPr>
          <p:cNvPr id="14" name="Freeform 14"/>
          <p:cNvSpPr/>
          <p:nvPr/>
        </p:nvSpPr>
        <p:spPr>
          <a:xfrm rot="1829684">
            <a:off x="681519" y="4047215"/>
            <a:ext cx="694364" cy="455967"/>
          </a:xfrm>
          <a:custGeom>
            <a:avLst/>
            <a:gdLst/>
            <a:ahLst/>
            <a:cxnLst/>
            <a:rect l="l" t="t" r="r" b="b"/>
            <a:pathLst>
              <a:path w="694364" h="455966">
                <a:moveTo>
                  <a:pt x="0" y="0"/>
                </a:moveTo>
                <a:lnTo>
                  <a:pt x="694364" y="0"/>
                </a:lnTo>
                <a:lnTo>
                  <a:pt x="694364" y="455965"/>
                </a:lnTo>
                <a:lnTo>
                  <a:pt x="0" y="455965"/>
                </a:lnTo>
                <a:lnTo>
                  <a:pt x="0" y="0"/>
                </a:lnTo>
                <a:close/>
              </a:path>
            </a:pathLst>
          </a:custGeom>
          <a:blipFill>
            <a:blip r:embed="rId13"/>
            <a:stretch>
              <a:fillRect/>
            </a:stretch>
          </a:blipFill>
        </p:spPr>
        <p:txBody>
          <a:bodyPr/>
          <a:lstStyle/>
          <a:p>
            <a:endParaRPr lang="en-AE"/>
          </a:p>
        </p:txBody>
      </p:sp>
      <p:sp>
        <p:nvSpPr>
          <p:cNvPr id="15" name="Freeform 15"/>
          <p:cNvSpPr/>
          <p:nvPr/>
        </p:nvSpPr>
        <p:spPr>
          <a:xfrm flipH="1">
            <a:off x="17162518" y="3849101"/>
            <a:ext cx="955695" cy="1041123"/>
          </a:xfrm>
          <a:custGeom>
            <a:avLst/>
            <a:gdLst/>
            <a:ahLst/>
            <a:cxnLst/>
            <a:rect l="l" t="t" r="r" b="b"/>
            <a:pathLst>
              <a:path w="955694" h="1041123">
                <a:moveTo>
                  <a:pt x="955693" y="0"/>
                </a:moveTo>
                <a:lnTo>
                  <a:pt x="0" y="0"/>
                </a:lnTo>
                <a:lnTo>
                  <a:pt x="0" y="1041123"/>
                </a:lnTo>
                <a:lnTo>
                  <a:pt x="955693" y="1041123"/>
                </a:lnTo>
                <a:lnTo>
                  <a:pt x="955693" y="0"/>
                </a:lnTo>
                <a:close/>
              </a:path>
            </a:pathLst>
          </a:custGeom>
          <a:blipFill>
            <a:blip r:embed="rId14"/>
            <a:stretch>
              <a:fillRect/>
            </a:stretch>
          </a:blipFill>
        </p:spPr>
        <p:txBody>
          <a:bodyPr/>
          <a:lstStyle/>
          <a:p>
            <a:endParaRPr lang="en-AE"/>
          </a:p>
        </p:txBody>
      </p:sp>
      <p:sp>
        <p:nvSpPr>
          <p:cNvPr id="16" name="Freeform 16"/>
          <p:cNvSpPr/>
          <p:nvPr/>
        </p:nvSpPr>
        <p:spPr>
          <a:xfrm rot="1206164">
            <a:off x="17498863" y="5143500"/>
            <a:ext cx="619349" cy="678011"/>
          </a:xfrm>
          <a:custGeom>
            <a:avLst/>
            <a:gdLst/>
            <a:ahLst/>
            <a:cxnLst/>
            <a:rect l="l" t="t" r="r" b="b"/>
            <a:pathLst>
              <a:path w="619349" h="678010">
                <a:moveTo>
                  <a:pt x="0" y="0"/>
                </a:moveTo>
                <a:lnTo>
                  <a:pt x="619349" y="0"/>
                </a:lnTo>
                <a:lnTo>
                  <a:pt x="619349" y="678010"/>
                </a:lnTo>
                <a:lnTo>
                  <a:pt x="0" y="678010"/>
                </a:lnTo>
                <a:lnTo>
                  <a:pt x="0" y="0"/>
                </a:lnTo>
                <a:close/>
              </a:path>
            </a:pathLst>
          </a:custGeom>
          <a:blipFill>
            <a:blip r:embed="rId15"/>
            <a:stretch>
              <a:fillRect/>
            </a:stretch>
          </a:blipFill>
        </p:spPr>
        <p:txBody>
          <a:bodyPr/>
          <a:lstStyle/>
          <a:p>
            <a:endParaRPr lang="en-AE"/>
          </a:p>
        </p:txBody>
      </p:sp>
      <p:sp>
        <p:nvSpPr>
          <p:cNvPr id="17" name="Freeform 17"/>
          <p:cNvSpPr/>
          <p:nvPr/>
        </p:nvSpPr>
        <p:spPr>
          <a:xfrm rot="-1322258">
            <a:off x="17425232" y="8919295"/>
            <a:ext cx="619349" cy="678011"/>
          </a:xfrm>
          <a:custGeom>
            <a:avLst/>
            <a:gdLst/>
            <a:ahLst/>
            <a:cxnLst/>
            <a:rect l="l" t="t" r="r" b="b"/>
            <a:pathLst>
              <a:path w="619349" h="678010">
                <a:moveTo>
                  <a:pt x="0" y="0"/>
                </a:moveTo>
                <a:lnTo>
                  <a:pt x="619349" y="0"/>
                </a:lnTo>
                <a:lnTo>
                  <a:pt x="619349" y="678010"/>
                </a:lnTo>
                <a:lnTo>
                  <a:pt x="0" y="678010"/>
                </a:lnTo>
                <a:lnTo>
                  <a:pt x="0" y="0"/>
                </a:lnTo>
                <a:close/>
              </a:path>
            </a:pathLst>
          </a:custGeom>
          <a:blipFill>
            <a:blip r:embed="rId15"/>
            <a:stretch>
              <a:fillRect/>
            </a:stretch>
          </a:blipFill>
        </p:spPr>
        <p:txBody>
          <a:bodyPr/>
          <a:lstStyle/>
          <a:p>
            <a:endParaRPr lang="en-AE"/>
          </a:p>
        </p:txBody>
      </p:sp>
      <p:sp>
        <p:nvSpPr>
          <p:cNvPr id="18" name="Freeform 18"/>
          <p:cNvSpPr/>
          <p:nvPr/>
        </p:nvSpPr>
        <p:spPr>
          <a:xfrm rot="-6823385">
            <a:off x="16407822" y="9244066"/>
            <a:ext cx="1019985" cy="1004345"/>
          </a:xfrm>
          <a:custGeom>
            <a:avLst/>
            <a:gdLst/>
            <a:ahLst/>
            <a:cxnLst/>
            <a:rect l="l" t="t" r="r" b="b"/>
            <a:pathLst>
              <a:path w="1019985" h="1004345">
                <a:moveTo>
                  <a:pt x="0" y="0"/>
                </a:moveTo>
                <a:lnTo>
                  <a:pt x="1019985" y="0"/>
                </a:lnTo>
                <a:lnTo>
                  <a:pt x="1019985" y="1004345"/>
                </a:lnTo>
                <a:lnTo>
                  <a:pt x="0" y="1004345"/>
                </a:lnTo>
                <a:lnTo>
                  <a:pt x="0" y="0"/>
                </a:lnTo>
                <a:close/>
              </a:path>
            </a:pathLst>
          </a:custGeom>
          <a:blipFill>
            <a:blip r:embed="rId16"/>
            <a:stretch>
              <a:fillRect/>
            </a:stretch>
          </a:blipFill>
        </p:spPr>
        <p:txBody>
          <a:bodyPr/>
          <a:lstStyle/>
          <a:p>
            <a:endParaRPr lang="en-AE"/>
          </a:p>
        </p:txBody>
      </p:sp>
      <p:sp>
        <p:nvSpPr>
          <p:cNvPr id="19" name="TextBox 19"/>
          <p:cNvSpPr txBox="1"/>
          <p:nvPr/>
        </p:nvSpPr>
        <p:spPr>
          <a:xfrm>
            <a:off x="2174549" y="1564607"/>
            <a:ext cx="14078347" cy="4698722"/>
          </a:xfrm>
          <a:prstGeom prst="rect">
            <a:avLst/>
          </a:prstGeom>
        </p:spPr>
        <p:txBody>
          <a:bodyPr wrap="square" lIns="0" tIns="0" rIns="0" bIns="0" rtlCol="0" anchor="t">
            <a:spAutoFit/>
          </a:bodyPr>
          <a:lstStyle/>
          <a:p>
            <a:pPr>
              <a:lnSpc>
                <a:spcPts val="6171"/>
              </a:lnSpc>
            </a:pPr>
            <a:r>
              <a:rPr lang="en-US" sz="3300" spc="33" dirty="0">
                <a:solidFill>
                  <a:srgbClr val="3C5949"/>
                </a:solidFill>
                <a:latin typeface="Josefin Sans"/>
              </a:rPr>
              <a:t>In conclusion, "Green Market" has a profound impact. Economically, it reduces disposal costs and supports sustainable businesses. Socially, it fosters community engagement through donations, promoting solidarity. Environmentally, it minimizes food waste and conserves resources. Overall, it embodies the potential of technology to drive positive change across economic, social, and environmental spheres.</a:t>
            </a:r>
          </a:p>
        </p:txBody>
      </p:sp>
      <p:sp>
        <p:nvSpPr>
          <p:cNvPr id="20" name="Freeform 20"/>
          <p:cNvSpPr/>
          <p:nvPr/>
        </p:nvSpPr>
        <p:spPr>
          <a:xfrm rot="-198241">
            <a:off x="17484051" y="7780671"/>
            <a:ext cx="722327" cy="977768"/>
          </a:xfrm>
          <a:custGeom>
            <a:avLst/>
            <a:gdLst/>
            <a:ahLst/>
            <a:cxnLst/>
            <a:rect l="l" t="t" r="r" b="b"/>
            <a:pathLst>
              <a:path w="722326" h="977768">
                <a:moveTo>
                  <a:pt x="0" y="0"/>
                </a:moveTo>
                <a:lnTo>
                  <a:pt x="722326" y="0"/>
                </a:lnTo>
                <a:lnTo>
                  <a:pt x="722326" y="977768"/>
                </a:lnTo>
                <a:lnTo>
                  <a:pt x="0" y="977768"/>
                </a:lnTo>
                <a:lnTo>
                  <a:pt x="0" y="0"/>
                </a:lnTo>
                <a:close/>
              </a:path>
            </a:pathLst>
          </a:custGeom>
          <a:blipFill>
            <a:blip r:embed="rId10"/>
            <a:stretch>
              <a:fillRect/>
            </a:stretch>
          </a:blipFill>
        </p:spPr>
        <p:txBody>
          <a:bodyPr/>
          <a:lstStyle/>
          <a:p>
            <a:endParaRPr lang="en-AE"/>
          </a:p>
        </p:txBody>
      </p:sp>
      <p:sp>
        <p:nvSpPr>
          <p:cNvPr id="21" name="Freeform 21"/>
          <p:cNvSpPr/>
          <p:nvPr/>
        </p:nvSpPr>
        <p:spPr>
          <a:xfrm rot="-631234" flipH="1">
            <a:off x="2055546" y="369730"/>
            <a:ext cx="687533" cy="1239543"/>
          </a:xfrm>
          <a:custGeom>
            <a:avLst/>
            <a:gdLst/>
            <a:ahLst/>
            <a:cxnLst/>
            <a:rect l="l" t="t" r="r" b="b"/>
            <a:pathLst>
              <a:path w="687533" h="1239543">
                <a:moveTo>
                  <a:pt x="687533" y="0"/>
                </a:moveTo>
                <a:lnTo>
                  <a:pt x="0" y="0"/>
                </a:lnTo>
                <a:lnTo>
                  <a:pt x="0" y="1239543"/>
                </a:lnTo>
                <a:lnTo>
                  <a:pt x="687533" y="1239543"/>
                </a:lnTo>
                <a:lnTo>
                  <a:pt x="687533" y="0"/>
                </a:lnTo>
                <a:close/>
              </a:path>
            </a:pathLst>
          </a:custGeom>
          <a:blipFill>
            <a:blip r:embed="rId12"/>
            <a:stretch>
              <a:fillRect/>
            </a:stretch>
          </a:blipFill>
        </p:spPr>
        <p:txBody>
          <a:bodyPr/>
          <a:lstStyle/>
          <a:p>
            <a:endParaRPr lang="en-AE"/>
          </a:p>
        </p:txBody>
      </p:sp>
      <p:sp>
        <p:nvSpPr>
          <p:cNvPr id="22" name="Freeform 22"/>
          <p:cNvSpPr/>
          <p:nvPr/>
        </p:nvSpPr>
        <p:spPr>
          <a:xfrm rot="1206164">
            <a:off x="2948115" y="264907"/>
            <a:ext cx="619349" cy="678011"/>
          </a:xfrm>
          <a:custGeom>
            <a:avLst/>
            <a:gdLst/>
            <a:ahLst/>
            <a:cxnLst/>
            <a:rect l="l" t="t" r="r" b="b"/>
            <a:pathLst>
              <a:path w="619349" h="678010">
                <a:moveTo>
                  <a:pt x="0" y="0"/>
                </a:moveTo>
                <a:lnTo>
                  <a:pt x="619349" y="0"/>
                </a:lnTo>
                <a:lnTo>
                  <a:pt x="619349" y="678009"/>
                </a:lnTo>
                <a:lnTo>
                  <a:pt x="0" y="678009"/>
                </a:lnTo>
                <a:lnTo>
                  <a:pt x="0" y="0"/>
                </a:lnTo>
                <a:close/>
              </a:path>
            </a:pathLst>
          </a:custGeom>
          <a:blipFill>
            <a:blip r:embed="rId15"/>
            <a:stretch>
              <a:fillRect/>
            </a:stretch>
          </a:blipFill>
        </p:spPr>
        <p:txBody>
          <a:bodyPr/>
          <a:lstStyle/>
          <a:p>
            <a:endParaRPr lang="en-AE"/>
          </a:p>
        </p:txBody>
      </p:sp>
      <p:sp>
        <p:nvSpPr>
          <p:cNvPr id="23" name="Freeform 23"/>
          <p:cNvSpPr/>
          <p:nvPr/>
        </p:nvSpPr>
        <p:spPr>
          <a:xfrm rot="-1202195">
            <a:off x="230748" y="4533772"/>
            <a:ext cx="619349" cy="678011"/>
          </a:xfrm>
          <a:custGeom>
            <a:avLst/>
            <a:gdLst/>
            <a:ahLst/>
            <a:cxnLst/>
            <a:rect l="l" t="t" r="r" b="b"/>
            <a:pathLst>
              <a:path w="619349" h="678010">
                <a:moveTo>
                  <a:pt x="0" y="0"/>
                </a:moveTo>
                <a:lnTo>
                  <a:pt x="619349" y="0"/>
                </a:lnTo>
                <a:lnTo>
                  <a:pt x="619349" y="678009"/>
                </a:lnTo>
                <a:lnTo>
                  <a:pt x="0" y="678009"/>
                </a:lnTo>
                <a:lnTo>
                  <a:pt x="0" y="0"/>
                </a:lnTo>
                <a:close/>
              </a:path>
            </a:pathLst>
          </a:custGeom>
          <a:blipFill>
            <a:blip r:embed="rId15"/>
            <a:stretch>
              <a:fillRect/>
            </a:stretch>
          </a:blipFill>
        </p:spPr>
        <p:txBody>
          <a:bodyPr/>
          <a:lstStyle/>
          <a:p>
            <a:endParaRPr lang="en-AE"/>
          </a:p>
        </p:txBody>
      </p:sp>
      <p:sp>
        <p:nvSpPr>
          <p:cNvPr id="24" name="TextBox 2">
            <a:extLst>
              <a:ext uri="{FF2B5EF4-FFF2-40B4-BE49-F238E27FC236}">
                <a16:creationId xmlns:a16="http://schemas.microsoft.com/office/drawing/2014/main" id="{E5074BE4-83AC-AB2C-355F-94498F577AC3}"/>
              </a:ext>
            </a:extLst>
          </p:cNvPr>
          <p:cNvSpPr txBox="1"/>
          <p:nvPr/>
        </p:nvSpPr>
        <p:spPr>
          <a:xfrm>
            <a:off x="705267" y="7363537"/>
            <a:ext cx="9833173" cy="1812035"/>
          </a:xfrm>
          <a:prstGeom prst="rect">
            <a:avLst/>
          </a:prstGeom>
        </p:spPr>
        <p:txBody>
          <a:bodyPr wrap="square" lIns="0" tIns="0" rIns="0" bIns="0" rtlCol="0" anchor="t">
            <a:spAutoFit/>
          </a:bodyPr>
          <a:lstStyle/>
          <a:p>
            <a:pPr algn="ctr">
              <a:lnSpc>
                <a:spcPts val="16214"/>
              </a:lnSpc>
            </a:pPr>
            <a:r>
              <a:rPr lang="en-US" sz="5400" spc="347" dirty="0">
                <a:solidFill>
                  <a:srgbClr val="00806C"/>
                </a:solidFill>
                <a:latin typeface="TAN Kindred"/>
              </a:rPr>
              <a:t>THANK </a:t>
            </a:r>
          </a:p>
        </p:txBody>
      </p:sp>
      <p:sp>
        <p:nvSpPr>
          <p:cNvPr id="25" name="TextBox 33">
            <a:extLst>
              <a:ext uri="{FF2B5EF4-FFF2-40B4-BE49-F238E27FC236}">
                <a16:creationId xmlns:a16="http://schemas.microsoft.com/office/drawing/2014/main" id="{977A75B2-F936-08C4-6489-AB02F51A8809}"/>
              </a:ext>
            </a:extLst>
          </p:cNvPr>
          <p:cNvSpPr txBox="1"/>
          <p:nvPr/>
        </p:nvSpPr>
        <p:spPr>
          <a:xfrm>
            <a:off x="6071976" y="7363537"/>
            <a:ext cx="5844018" cy="1812035"/>
          </a:xfrm>
          <a:prstGeom prst="rect">
            <a:avLst/>
          </a:prstGeom>
        </p:spPr>
        <p:txBody>
          <a:bodyPr wrap="square" lIns="0" tIns="0" rIns="0" bIns="0" rtlCol="0" anchor="t">
            <a:spAutoFit/>
          </a:bodyPr>
          <a:lstStyle/>
          <a:p>
            <a:pPr algn="ctr">
              <a:lnSpc>
                <a:spcPts val="16214"/>
              </a:lnSpc>
            </a:pPr>
            <a:r>
              <a:rPr lang="en-US" sz="5400" spc="347" dirty="0">
                <a:solidFill>
                  <a:srgbClr val="00806C"/>
                </a:solidFill>
                <a:latin typeface="TAN Kindred"/>
              </a:rPr>
              <a:t>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2"/>
                                        </p:tgtEl>
                                        <p:attrNameLst>
                                          <p:attrName>r</p:attrName>
                                        </p:attrNameLst>
                                      </p:cBhvr>
                                    </p:animRot>
                                    <p:animRot by="-240000">
                                      <p:cBhvr>
                                        <p:cTn id="7" dur="200" fill="hold">
                                          <p:stCondLst>
                                            <p:cond delay="200"/>
                                          </p:stCondLst>
                                        </p:cTn>
                                        <p:tgtEl>
                                          <p:spTgt spid="22"/>
                                        </p:tgtEl>
                                        <p:attrNameLst>
                                          <p:attrName>r</p:attrName>
                                        </p:attrNameLst>
                                      </p:cBhvr>
                                    </p:animRot>
                                    <p:animRot by="240000">
                                      <p:cBhvr>
                                        <p:cTn id="8" dur="200" fill="hold">
                                          <p:stCondLst>
                                            <p:cond delay="400"/>
                                          </p:stCondLst>
                                        </p:cTn>
                                        <p:tgtEl>
                                          <p:spTgt spid="22"/>
                                        </p:tgtEl>
                                        <p:attrNameLst>
                                          <p:attrName>r</p:attrName>
                                        </p:attrNameLst>
                                      </p:cBhvr>
                                    </p:animRot>
                                    <p:animRot by="-240000">
                                      <p:cBhvr>
                                        <p:cTn id="9" dur="200" fill="hold">
                                          <p:stCondLst>
                                            <p:cond delay="600"/>
                                          </p:stCondLst>
                                        </p:cTn>
                                        <p:tgtEl>
                                          <p:spTgt spid="22"/>
                                        </p:tgtEl>
                                        <p:attrNameLst>
                                          <p:attrName>r</p:attrName>
                                        </p:attrNameLst>
                                      </p:cBhvr>
                                    </p:animRot>
                                    <p:animRot by="120000">
                                      <p:cBhvr>
                                        <p:cTn id="10" dur="200" fill="hold">
                                          <p:stCondLst>
                                            <p:cond delay="800"/>
                                          </p:stCondLst>
                                        </p:cTn>
                                        <p:tgtEl>
                                          <p:spTgt spid="22"/>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21"/>
                                        </p:tgtEl>
                                        <p:attrNameLst>
                                          <p:attrName>r</p:attrName>
                                        </p:attrNameLst>
                                      </p:cBhvr>
                                    </p:animRot>
                                    <p:animRot by="-240000">
                                      <p:cBhvr>
                                        <p:cTn id="13" dur="200" fill="hold">
                                          <p:stCondLst>
                                            <p:cond delay="200"/>
                                          </p:stCondLst>
                                        </p:cTn>
                                        <p:tgtEl>
                                          <p:spTgt spid="21"/>
                                        </p:tgtEl>
                                        <p:attrNameLst>
                                          <p:attrName>r</p:attrName>
                                        </p:attrNameLst>
                                      </p:cBhvr>
                                    </p:animRot>
                                    <p:animRot by="240000">
                                      <p:cBhvr>
                                        <p:cTn id="14" dur="200" fill="hold">
                                          <p:stCondLst>
                                            <p:cond delay="400"/>
                                          </p:stCondLst>
                                        </p:cTn>
                                        <p:tgtEl>
                                          <p:spTgt spid="21"/>
                                        </p:tgtEl>
                                        <p:attrNameLst>
                                          <p:attrName>r</p:attrName>
                                        </p:attrNameLst>
                                      </p:cBhvr>
                                    </p:animRot>
                                    <p:animRot by="-240000">
                                      <p:cBhvr>
                                        <p:cTn id="15" dur="200" fill="hold">
                                          <p:stCondLst>
                                            <p:cond delay="600"/>
                                          </p:stCondLst>
                                        </p:cTn>
                                        <p:tgtEl>
                                          <p:spTgt spid="21"/>
                                        </p:tgtEl>
                                        <p:attrNameLst>
                                          <p:attrName>r</p:attrName>
                                        </p:attrNameLst>
                                      </p:cBhvr>
                                    </p:animRot>
                                    <p:animRot by="120000">
                                      <p:cBhvr>
                                        <p:cTn id="16" dur="200" fill="hold">
                                          <p:stCondLst>
                                            <p:cond delay="800"/>
                                          </p:stCondLst>
                                        </p:cTn>
                                        <p:tgtEl>
                                          <p:spTgt spid="21"/>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13"/>
                                        </p:tgtEl>
                                        <p:attrNameLst>
                                          <p:attrName>r</p:attrName>
                                        </p:attrNameLst>
                                      </p:cBhvr>
                                    </p:animRot>
                                    <p:animRot by="-240000">
                                      <p:cBhvr>
                                        <p:cTn id="19" dur="200" fill="hold">
                                          <p:stCondLst>
                                            <p:cond delay="200"/>
                                          </p:stCondLst>
                                        </p:cTn>
                                        <p:tgtEl>
                                          <p:spTgt spid="13"/>
                                        </p:tgtEl>
                                        <p:attrNameLst>
                                          <p:attrName>r</p:attrName>
                                        </p:attrNameLst>
                                      </p:cBhvr>
                                    </p:animRot>
                                    <p:animRot by="240000">
                                      <p:cBhvr>
                                        <p:cTn id="20" dur="200" fill="hold">
                                          <p:stCondLst>
                                            <p:cond delay="400"/>
                                          </p:stCondLst>
                                        </p:cTn>
                                        <p:tgtEl>
                                          <p:spTgt spid="13"/>
                                        </p:tgtEl>
                                        <p:attrNameLst>
                                          <p:attrName>r</p:attrName>
                                        </p:attrNameLst>
                                      </p:cBhvr>
                                    </p:animRot>
                                    <p:animRot by="-240000">
                                      <p:cBhvr>
                                        <p:cTn id="21" dur="200" fill="hold">
                                          <p:stCondLst>
                                            <p:cond delay="600"/>
                                          </p:stCondLst>
                                        </p:cTn>
                                        <p:tgtEl>
                                          <p:spTgt spid="13"/>
                                        </p:tgtEl>
                                        <p:attrNameLst>
                                          <p:attrName>r</p:attrName>
                                        </p:attrNameLst>
                                      </p:cBhvr>
                                    </p:animRot>
                                    <p:animRot by="120000">
                                      <p:cBhvr>
                                        <p:cTn id="22" dur="200" fill="hold">
                                          <p:stCondLst>
                                            <p:cond delay="800"/>
                                          </p:stCondLst>
                                        </p:cTn>
                                        <p:tgtEl>
                                          <p:spTgt spid="13"/>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14"/>
                                        </p:tgtEl>
                                        <p:attrNameLst>
                                          <p:attrName>r</p:attrName>
                                        </p:attrNameLst>
                                      </p:cBhvr>
                                    </p:animRot>
                                    <p:animRot by="-240000">
                                      <p:cBhvr>
                                        <p:cTn id="25" dur="200" fill="hold">
                                          <p:stCondLst>
                                            <p:cond delay="200"/>
                                          </p:stCondLst>
                                        </p:cTn>
                                        <p:tgtEl>
                                          <p:spTgt spid="14"/>
                                        </p:tgtEl>
                                        <p:attrNameLst>
                                          <p:attrName>r</p:attrName>
                                        </p:attrNameLst>
                                      </p:cBhvr>
                                    </p:animRot>
                                    <p:animRot by="240000">
                                      <p:cBhvr>
                                        <p:cTn id="26" dur="200" fill="hold">
                                          <p:stCondLst>
                                            <p:cond delay="400"/>
                                          </p:stCondLst>
                                        </p:cTn>
                                        <p:tgtEl>
                                          <p:spTgt spid="14"/>
                                        </p:tgtEl>
                                        <p:attrNameLst>
                                          <p:attrName>r</p:attrName>
                                        </p:attrNameLst>
                                      </p:cBhvr>
                                    </p:animRot>
                                    <p:animRot by="-240000">
                                      <p:cBhvr>
                                        <p:cTn id="27" dur="200" fill="hold">
                                          <p:stCondLst>
                                            <p:cond delay="600"/>
                                          </p:stCondLst>
                                        </p:cTn>
                                        <p:tgtEl>
                                          <p:spTgt spid="14"/>
                                        </p:tgtEl>
                                        <p:attrNameLst>
                                          <p:attrName>r</p:attrName>
                                        </p:attrNameLst>
                                      </p:cBhvr>
                                    </p:animRot>
                                    <p:animRot by="120000">
                                      <p:cBhvr>
                                        <p:cTn id="28" dur="200" fill="hold">
                                          <p:stCondLst>
                                            <p:cond delay="800"/>
                                          </p:stCondLst>
                                        </p:cTn>
                                        <p:tgtEl>
                                          <p:spTgt spid="14"/>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23"/>
                                        </p:tgtEl>
                                        <p:attrNameLst>
                                          <p:attrName>r</p:attrName>
                                        </p:attrNameLst>
                                      </p:cBhvr>
                                    </p:animRot>
                                    <p:animRot by="-240000">
                                      <p:cBhvr>
                                        <p:cTn id="31" dur="200" fill="hold">
                                          <p:stCondLst>
                                            <p:cond delay="200"/>
                                          </p:stCondLst>
                                        </p:cTn>
                                        <p:tgtEl>
                                          <p:spTgt spid="23"/>
                                        </p:tgtEl>
                                        <p:attrNameLst>
                                          <p:attrName>r</p:attrName>
                                        </p:attrNameLst>
                                      </p:cBhvr>
                                    </p:animRot>
                                    <p:animRot by="240000">
                                      <p:cBhvr>
                                        <p:cTn id="32" dur="200" fill="hold">
                                          <p:stCondLst>
                                            <p:cond delay="400"/>
                                          </p:stCondLst>
                                        </p:cTn>
                                        <p:tgtEl>
                                          <p:spTgt spid="23"/>
                                        </p:tgtEl>
                                        <p:attrNameLst>
                                          <p:attrName>r</p:attrName>
                                        </p:attrNameLst>
                                      </p:cBhvr>
                                    </p:animRot>
                                    <p:animRot by="-240000">
                                      <p:cBhvr>
                                        <p:cTn id="33" dur="200" fill="hold">
                                          <p:stCondLst>
                                            <p:cond delay="600"/>
                                          </p:stCondLst>
                                        </p:cTn>
                                        <p:tgtEl>
                                          <p:spTgt spid="23"/>
                                        </p:tgtEl>
                                        <p:attrNameLst>
                                          <p:attrName>r</p:attrName>
                                        </p:attrNameLst>
                                      </p:cBhvr>
                                    </p:animRot>
                                    <p:animRot by="120000">
                                      <p:cBhvr>
                                        <p:cTn id="34" dur="200" fill="hold">
                                          <p:stCondLst>
                                            <p:cond delay="800"/>
                                          </p:stCondLst>
                                        </p:cTn>
                                        <p:tgtEl>
                                          <p:spTgt spid="23"/>
                                        </p:tgtEl>
                                        <p:attrNameLst>
                                          <p:attrName>r</p:attrName>
                                        </p:attrNameLst>
                                      </p:cBhvr>
                                    </p:animRot>
                                  </p:childTnLst>
                                </p:cTn>
                              </p:par>
                              <p:par>
                                <p:cTn id="35" presetID="32" presetClass="emph" presetSubtype="0" fill="hold" grpId="0" nodeType="withEffect">
                                  <p:stCondLst>
                                    <p:cond delay="0"/>
                                  </p:stCondLst>
                                  <p:childTnLst>
                                    <p:animRot by="120000">
                                      <p:cBhvr>
                                        <p:cTn id="36" dur="100" fill="hold">
                                          <p:stCondLst>
                                            <p:cond delay="0"/>
                                          </p:stCondLst>
                                        </p:cTn>
                                        <p:tgtEl>
                                          <p:spTgt spid="9"/>
                                        </p:tgtEl>
                                        <p:attrNameLst>
                                          <p:attrName>r</p:attrName>
                                        </p:attrNameLst>
                                      </p:cBhvr>
                                    </p:animRot>
                                    <p:animRot by="-240000">
                                      <p:cBhvr>
                                        <p:cTn id="37" dur="200" fill="hold">
                                          <p:stCondLst>
                                            <p:cond delay="200"/>
                                          </p:stCondLst>
                                        </p:cTn>
                                        <p:tgtEl>
                                          <p:spTgt spid="9"/>
                                        </p:tgtEl>
                                        <p:attrNameLst>
                                          <p:attrName>r</p:attrName>
                                        </p:attrNameLst>
                                      </p:cBhvr>
                                    </p:animRot>
                                    <p:animRot by="240000">
                                      <p:cBhvr>
                                        <p:cTn id="38" dur="200" fill="hold">
                                          <p:stCondLst>
                                            <p:cond delay="400"/>
                                          </p:stCondLst>
                                        </p:cTn>
                                        <p:tgtEl>
                                          <p:spTgt spid="9"/>
                                        </p:tgtEl>
                                        <p:attrNameLst>
                                          <p:attrName>r</p:attrName>
                                        </p:attrNameLst>
                                      </p:cBhvr>
                                    </p:animRot>
                                    <p:animRot by="-240000">
                                      <p:cBhvr>
                                        <p:cTn id="39" dur="200" fill="hold">
                                          <p:stCondLst>
                                            <p:cond delay="600"/>
                                          </p:stCondLst>
                                        </p:cTn>
                                        <p:tgtEl>
                                          <p:spTgt spid="9"/>
                                        </p:tgtEl>
                                        <p:attrNameLst>
                                          <p:attrName>r</p:attrName>
                                        </p:attrNameLst>
                                      </p:cBhvr>
                                    </p:animRot>
                                    <p:animRot by="120000">
                                      <p:cBhvr>
                                        <p:cTn id="40" dur="200" fill="hold">
                                          <p:stCondLst>
                                            <p:cond delay="800"/>
                                          </p:stCondLst>
                                        </p:cTn>
                                        <p:tgtEl>
                                          <p:spTgt spid="9"/>
                                        </p:tgtEl>
                                        <p:attrNameLst>
                                          <p:attrName>r</p:attrName>
                                        </p:attrNameLst>
                                      </p:cBhvr>
                                    </p:animRot>
                                  </p:childTnLst>
                                </p:cTn>
                              </p:par>
                              <p:par>
                                <p:cTn id="41" presetID="32" presetClass="emph" presetSubtype="0" fill="hold" grpId="0" nodeType="withEffect">
                                  <p:stCondLst>
                                    <p:cond delay="0"/>
                                  </p:stCondLst>
                                  <p:childTnLst>
                                    <p:animRot by="120000">
                                      <p:cBhvr>
                                        <p:cTn id="42" dur="100" fill="hold">
                                          <p:stCondLst>
                                            <p:cond delay="0"/>
                                          </p:stCondLst>
                                        </p:cTn>
                                        <p:tgtEl>
                                          <p:spTgt spid="20"/>
                                        </p:tgtEl>
                                        <p:attrNameLst>
                                          <p:attrName>r</p:attrName>
                                        </p:attrNameLst>
                                      </p:cBhvr>
                                    </p:animRot>
                                    <p:animRot by="-240000">
                                      <p:cBhvr>
                                        <p:cTn id="43" dur="200" fill="hold">
                                          <p:stCondLst>
                                            <p:cond delay="200"/>
                                          </p:stCondLst>
                                        </p:cTn>
                                        <p:tgtEl>
                                          <p:spTgt spid="20"/>
                                        </p:tgtEl>
                                        <p:attrNameLst>
                                          <p:attrName>r</p:attrName>
                                        </p:attrNameLst>
                                      </p:cBhvr>
                                    </p:animRot>
                                    <p:animRot by="240000">
                                      <p:cBhvr>
                                        <p:cTn id="44" dur="200" fill="hold">
                                          <p:stCondLst>
                                            <p:cond delay="400"/>
                                          </p:stCondLst>
                                        </p:cTn>
                                        <p:tgtEl>
                                          <p:spTgt spid="20"/>
                                        </p:tgtEl>
                                        <p:attrNameLst>
                                          <p:attrName>r</p:attrName>
                                        </p:attrNameLst>
                                      </p:cBhvr>
                                    </p:animRot>
                                    <p:animRot by="-240000">
                                      <p:cBhvr>
                                        <p:cTn id="45" dur="200" fill="hold">
                                          <p:stCondLst>
                                            <p:cond delay="600"/>
                                          </p:stCondLst>
                                        </p:cTn>
                                        <p:tgtEl>
                                          <p:spTgt spid="20"/>
                                        </p:tgtEl>
                                        <p:attrNameLst>
                                          <p:attrName>r</p:attrName>
                                        </p:attrNameLst>
                                      </p:cBhvr>
                                    </p:animRot>
                                    <p:animRot by="120000">
                                      <p:cBhvr>
                                        <p:cTn id="46" dur="200" fill="hold">
                                          <p:stCondLst>
                                            <p:cond delay="800"/>
                                          </p:stCondLst>
                                        </p:cTn>
                                        <p:tgtEl>
                                          <p:spTgt spid="20"/>
                                        </p:tgtEl>
                                        <p:attrNameLst>
                                          <p:attrName>r</p:attrName>
                                        </p:attrNameLst>
                                      </p:cBhvr>
                                    </p:animRot>
                                  </p:childTnLst>
                                </p:cTn>
                              </p:par>
                              <p:par>
                                <p:cTn id="47" presetID="32" presetClass="emph" presetSubtype="0" fill="hold" grpId="0" nodeType="withEffect">
                                  <p:stCondLst>
                                    <p:cond delay="0"/>
                                  </p:stCondLst>
                                  <p:childTnLst>
                                    <p:animRot by="120000">
                                      <p:cBhvr>
                                        <p:cTn id="48" dur="100" fill="hold">
                                          <p:stCondLst>
                                            <p:cond delay="0"/>
                                          </p:stCondLst>
                                        </p:cTn>
                                        <p:tgtEl>
                                          <p:spTgt spid="17"/>
                                        </p:tgtEl>
                                        <p:attrNameLst>
                                          <p:attrName>r</p:attrName>
                                        </p:attrNameLst>
                                      </p:cBhvr>
                                    </p:animRot>
                                    <p:animRot by="-240000">
                                      <p:cBhvr>
                                        <p:cTn id="49" dur="200" fill="hold">
                                          <p:stCondLst>
                                            <p:cond delay="200"/>
                                          </p:stCondLst>
                                        </p:cTn>
                                        <p:tgtEl>
                                          <p:spTgt spid="17"/>
                                        </p:tgtEl>
                                        <p:attrNameLst>
                                          <p:attrName>r</p:attrName>
                                        </p:attrNameLst>
                                      </p:cBhvr>
                                    </p:animRot>
                                    <p:animRot by="240000">
                                      <p:cBhvr>
                                        <p:cTn id="50" dur="200" fill="hold">
                                          <p:stCondLst>
                                            <p:cond delay="400"/>
                                          </p:stCondLst>
                                        </p:cTn>
                                        <p:tgtEl>
                                          <p:spTgt spid="17"/>
                                        </p:tgtEl>
                                        <p:attrNameLst>
                                          <p:attrName>r</p:attrName>
                                        </p:attrNameLst>
                                      </p:cBhvr>
                                    </p:animRot>
                                    <p:animRot by="-240000">
                                      <p:cBhvr>
                                        <p:cTn id="51" dur="200" fill="hold">
                                          <p:stCondLst>
                                            <p:cond delay="600"/>
                                          </p:stCondLst>
                                        </p:cTn>
                                        <p:tgtEl>
                                          <p:spTgt spid="17"/>
                                        </p:tgtEl>
                                        <p:attrNameLst>
                                          <p:attrName>r</p:attrName>
                                        </p:attrNameLst>
                                      </p:cBhvr>
                                    </p:animRot>
                                    <p:animRot by="120000">
                                      <p:cBhvr>
                                        <p:cTn id="52" dur="200" fill="hold">
                                          <p:stCondLst>
                                            <p:cond delay="800"/>
                                          </p:stCondLst>
                                        </p:cTn>
                                        <p:tgtEl>
                                          <p:spTgt spid="17"/>
                                        </p:tgtEl>
                                        <p:attrNameLst>
                                          <p:attrName>r</p:attrName>
                                        </p:attrNameLst>
                                      </p:cBhvr>
                                    </p:animRot>
                                  </p:childTnLst>
                                </p:cTn>
                              </p:par>
                              <p:par>
                                <p:cTn id="53" presetID="32" presetClass="emph" presetSubtype="0" fill="hold" grpId="0" nodeType="withEffect">
                                  <p:stCondLst>
                                    <p:cond delay="0"/>
                                  </p:stCondLst>
                                  <p:childTnLst>
                                    <p:animRot by="120000">
                                      <p:cBhvr>
                                        <p:cTn id="54" dur="100" fill="hold">
                                          <p:stCondLst>
                                            <p:cond delay="0"/>
                                          </p:stCondLst>
                                        </p:cTn>
                                        <p:tgtEl>
                                          <p:spTgt spid="8"/>
                                        </p:tgtEl>
                                        <p:attrNameLst>
                                          <p:attrName>r</p:attrName>
                                        </p:attrNameLst>
                                      </p:cBhvr>
                                    </p:animRot>
                                    <p:animRot by="-240000">
                                      <p:cBhvr>
                                        <p:cTn id="55" dur="200" fill="hold">
                                          <p:stCondLst>
                                            <p:cond delay="200"/>
                                          </p:stCondLst>
                                        </p:cTn>
                                        <p:tgtEl>
                                          <p:spTgt spid="8"/>
                                        </p:tgtEl>
                                        <p:attrNameLst>
                                          <p:attrName>r</p:attrName>
                                        </p:attrNameLst>
                                      </p:cBhvr>
                                    </p:animRot>
                                    <p:animRot by="240000">
                                      <p:cBhvr>
                                        <p:cTn id="56" dur="200" fill="hold">
                                          <p:stCondLst>
                                            <p:cond delay="400"/>
                                          </p:stCondLst>
                                        </p:cTn>
                                        <p:tgtEl>
                                          <p:spTgt spid="8"/>
                                        </p:tgtEl>
                                        <p:attrNameLst>
                                          <p:attrName>r</p:attrName>
                                        </p:attrNameLst>
                                      </p:cBhvr>
                                    </p:animRot>
                                    <p:animRot by="-240000">
                                      <p:cBhvr>
                                        <p:cTn id="57" dur="200" fill="hold">
                                          <p:stCondLst>
                                            <p:cond delay="600"/>
                                          </p:stCondLst>
                                        </p:cTn>
                                        <p:tgtEl>
                                          <p:spTgt spid="8"/>
                                        </p:tgtEl>
                                        <p:attrNameLst>
                                          <p:attrName>r</p:attrName>
                                        </p:attrNameLst>
                                      </p:cBhvr>
                                    </p:animRot>
                                    <p:animRot by="120000">
                                      <p:cBhvr>
                                        <p:cTn id="58" dur="200" fill="hold">
                                          <p:stCondLst>
                                            <p:cond delay="800"/>
                                          </p:stCondLst>
                                        </p:cTn>
                                        <p:tgtEl>
                                          <p:spTgt spid="8"/>
                                        </p:tgtEl>
                                        <p:attrNameLst>
                                          <p:attrName>r</p:attrName>
                                        </p:attrNameLst>
                                      </p:cBhvr>
                                    </p:animRot>
                                  </p:childTnLst>
                                </p:cTn>
                              </p:par>
                              <p:par>
                                <p:cTn id="59" presetID="32" presetClass="emph" presetSubtype="0" fill="hold" grpId="0" nodeType="withEffect">
                                  <p:stCondLst>
                                    <p:cond delay="0"/>
                                  </p:stCondLst>
                                  <p:childTnLst>
                                    <p:animRot by="120000">
                                      <p:cBhvr>
                                        <p:cTn id="60" dur="100" fill="hold">
                                          <p:stCondLst>
                                            <p:cond delay="0"/>
                                          </p:stCondLst>
                                        </p:cTn>
                                        <p:tgtEl>
                                          <p:spTgt spid="16"/>
                                        </p:tgtEl>
                                        <p:attrNameLst>
                                          <p:attrName>r</p:attrName>
                                        </p:attrNameLst>
                                      </p:cBhvr>
                                    </p:animRot>
                                    <p:animRot by="-240000">
                                      <p:cBhvr>
                                        <p:cTn id="61" dur="200" fill="hold">
                                          <p:stCondLst>
                                            <p:cond delay="200"/>
                                          </p:stCondLst>
                                        </p:cTn>
                                        <p:tgtEl>
                                          <p:spTgt spid="16"/>
                                        </p:tgtEl>
                                        <p:attrNameLst>
                                          <p:attrName>r</p:attrName>
                                        </p:attrNameLst>
                                      </p:cBhvr>
                                    </p:animRot>
                                    <p:animRot by="240000">
                                      <p:cBhvr>
                                        <p:cTn id="62" dur="200" fill="hold">
                                          <p:stCondLst>
                                            <p:cond delay="400"/>
                                          </p:stCondLst>
                                        </p:cTn>
                                        <p:tgtEl>
                                          <p:spTgt spid="16"/>
                                        </p:tgtEl>
                                        <p:attrNameLst>
                                          <p:attrName>r</p:attrName>
                                        </p:attrNameLst>
                                      </p:cBhvr>
                                    </p:animRot>
                                    <p:animRot by="-240000">
                                      <p:cBhvr>
                                        <p:cTn id="63" dur="200" fill="hold">
                                          <p:stCondLst>
                                            <p:cond delay="600"/>
                                          </p:stCondLst>
                                        </p:cTn>
                                        <p:tgtEl>
                                          <p:spTgt spid="16"/>
                                        </p:tgtEl>
                                        <p:attrNameLst>
                                          <p:attrName>r</p:attrName>
                                        </p:attrNameLst>
                                      </p:cBhvr>
                                    </p:animRot>
                                    <p:animRot by="120000">
                                      <p:cBhvr>
                                        <p:cTn id="64" dur="200" fill="hold">
                                          <p:stCondLst>
                                            <p:cond delay="800"/>
                                          </p:stCondLst>
                                        </p:cTn>
                                        <p:tgtEl>
                                          <p:spTgt spid="16"/>
                                        </p:tgtEl>
                                        <p:attrNameLst>
                                          <p:attrName>r</p:attrName>
                                        </p:attrNameLst>
                                      </p:cBhvr>
                                    </p:animRot>
                                  </p:childTnLst>
                                </p:cTn>
                              </p:par>
                              <p:par>
                                <p:cTn id="65" presetID="32" presetClass="emph" presetSubtype="0" fill="hold" grpId="0" nodeType="withEffect">
                                  <p:stCondLst>
                                    <p:cond delay="0"/>
                                  </p:stCondLst>
                                  <p:childTnLst>
                                    <p:animRot by="120000">
                                      <p:cBhvr>
                                        <p:cTn id="66" dur="100" fill="hold">
                                          <p:stCondLst>
                                            <p:cond delay="0"/>
                                          </p:stCondLst>
                                        </p:cTn>
                                        <p:tgtEl>
                                          <p:spTgt spid="11"/>
                                        </p:tgtEl>
                                        <p:attrNameLst>
                                          <p:attrName>r</p:attrName>
                                        </p:attrNameLst>
                                      </p:cBhvr>
                                    </p:animRot>
                                    <p:animRot by="-240000">
                                      <p:cBhvr>
                                        <p:cTn id="67" dur="200" fill="hold">
                                          <p:stCondLst>
                                            <p:cond delay="200"/>
                                          </p:stCondLst>
                                        </p:cTn>
                                        <p:tgtEl>
                                          <p:spTgt spid="11"/>
                                        </p:tgtEl>
                                        <p:attrNameLst>
                                          <p:attrName>r</p:attrName>
                                        </p:attrNameLst>
                                      </p:cBhvr>
                                    </p:animRot>
                                    <p:animRot by="240000">
                                      <p:cBhvr>
                                        <p:cTn id="68" dur="200" fill="hold">
                                          <p:stCondLst>
                                            <p:cond delay="400"/>
                                          </p:stCondLst>
                                        </p:cTn>
                                        <p:tgtEl>
                                          <p:spTgt spid="11"/>
                                        </p:tgtEl>
                                        <p:attrNameLst>
                                          <p:attrName>r</p:attrName>
                                        </p:attrNameLst>
                                      </p:cBhvr>
                                    </p:animRot>
                                    <p:animRot by="-240000">
                                      <p:cBhvr>
                                        <p:cTn id="69" dur="200" fill="hold">
                                          <p:stCondLst>
                                            <p:cond delay="600"/>
                                          </p:stCondLst>
                                        </p:cTn>
                                        <p:tgtEl>
                                          <p:spTgt spid="11"/>
                                        </p:tgtEl>
                                        <p:attrNameLst>
                                          <p:attrName>r</p:attrName>
                                        </p:attrNameLst>
                                      </p:cBhvr>
                                    </p:animRot>
                                    <p:animRot by="120000">
                                      <p:cBhvr>
                                        <p:cTn id="70" dur="200" fill="hold">
                                          <p:stCondLst>
                                            <p:cond delay="800"/>
                                          </p:stCondLst>
                                        </p:cTn>
                                        <p:tgtEl>
                                          <p:spTgt spid="11"/>
                                        </p:tgtEl>
                                        <p:attrNameLst>
                                          <p:attrName>r</p:attrName>
                                        </p:attrNameLst>
                                      </p:cBhvr>
                                    </p:animRot>
                                  </p:childTnLst>
                                </p:cTn>
                              </p:par>
                              <p:par>
                                <p:cTn id="71" presetID="32" presetClass="emph" presetSubtype="0" fill="hold" grpId="0" nodeType="withEffect">
                                  <p:stCondLst>
                                    <p:cond delay="0"/>
                                  </p:stCondLst>
                                  <p:childTnLst>
                                    <p:animRot by="120000">
                                      <p:cBhvr>
                                        <p:cTn id="72" dur="100" fill="hold">
                                          <p:stCondLst>
                                            <p:cond delay="0"/>
                                          </p:stCondLst>
                                        </p:cTn>
                                        <p:tgtEl>
                                          <p:spTgt spid="15"/>
                                        </p:tgtEl>
                                        <p:attrNameLst>
                                          <p:attrName>r</p:attrName>
                                        </p:attrNameLst>
                                      </p:cBhvr>
                                    </p:animRot>
                                    <p:animRot by="-240000">
                                      <p:cBhvr>
                                        <p:cTn id="73" dur="200" fill="hold">
                                          <p:stCondLst>
                                            <p:cond delay="200"/>
                                          </p:stCondLst>
                                        </p:cTn>
                                        <p:tgtEl>
                                          <p:spTgt spid="15"/>
                                        </p:tgtEl>
                                        <p:attrNameLst>
                                          <p:attrName>r</p:attrName>
                                        </p:attrNameLst>
                                      </p:cBhvr>
                                    </p:animRot>
                                    <p:animRot by="240000">
                                      <p:cBhvr>
                                        <p:cTn id="74" dur="200" fill="hold">
                                          <p:stCondLst>
                                            <p:cond delay="400"/>
                                          </p:stCondLst>
                                        </p:cTn>
                                        <p:tgtEl>
                                          <p:spTgt spid="15"/>
                                        </p:tgtEl>
                                        <p:attrNameLst>
                                          <p:attrName>r</p:attrName>
                                        </p:attrNameLst>
                                      </p:cBhvr>
                                    </p:animRot>
                                    <p:animRot by="-240000">
                                      <p:cBhvr>
                                        <p:cTn id="75" dur="200" fill="hold">
                                          <p:stCondLst>
                                            <p:cond delay="600"/>
                                          </p:stCondLst>
                                        </p:cTn>
                                        <p:tgtEl>
                                          <p:spTgt spid="15"/>
                                        </p:tgtEl>
                                        <p:attrNameLst>
                                          <p:attrName>r</p:attrName>
                                        </p:attrNameLst>
                                      </p:cBhvr>
                                    </p:animRot>
                                    <p:animRot by="120000">
                                      <p:cBhvr>
                                        <p:cTn id="76" dur="200" fill="hold">
                                          <p:stCondLst>
                                            <p:cond delay="800"/>
                                          </p:stCondLst>
                                        </p:cTn>
                                        <p:tgtEl>
                                          <p:spTgt spid="15"/>
                                        </p:tgtEl>
                                        <p:attrNameLst>
                                          <p:attrName>r</p:attrName>
                                        </p:attrNameLst>
                                      </p:cBhvr>
                                    </p:animRot>
                                  </p:childTnLst>
                                </p:cTn>
                              </p:par>
                              <p:par>
                                <p:cTn id="77" presetID="32" presetClass="emph" presetSubtype="0" fill="hold" grpId="0" nodeType="withEffect">
                                  <p:stCondLst>
                                    <p:cond delay="0"/>
                                  </p:stCondLst>
                                  <p:childTnLst>
                                    <p:animRot by="120000">
                                      <p:cBhvr>
                                        <p:cTn id="78" dur="100" fill="hold">
                                          <p:stCondLst>
                                            <p:cond delay="0"/>
                                          </p:stCondLst>
                                        </p:cTn>
                                        <p:tgtEl>
                                          <p:spTgt spid="12"/>
                                        </p:tgtEl>
                                        <p:attrNameLst>
                                          <p:attrName>r</p:attrName>
                                        </p:attrNameLst>
                                      </p:cBhvr>
                                    </p:animRot>
                                    <p:animRot by="-240000">
                                      <p:cBhvr>
                                        <p:cTn id="79" dur="200" fill="hold">
                                          <p:stCondLst>
                                            <p:cond delay="200"/>
                                          </p:stCondLst>
                                        </p:cTn>
                                        <p:tgtEl>
                                          <p:spTgt spid="12"/>
                                        </p:tgtEl>
                                        <p:attrNameLst>
                                          <p:attrName>r</p:attrName>
                                        </p:attrNameLst>
                                      </p:cBhvr>
                                    </p:animRot>
                                    <p:animRot by="240000">
                                      <p:cBhvr>
                                        <p:cTn id="80" dur="200" fill="hold">
                                          <p:stCondLst>
                                            <p:cond delay="400"/>
                                          </p:stCondLst>
                                        </p:cTn>
                                        <p:tgtEl>
                                          <p:spTgt spid="12"/>
                                        </p:tgtEl>
                                        <p:attrNameLst>
                                          <p:attrName>r</p:attrName>
                                        </p:attrNameLst>
                                      </p:cBhvr>
                                    </p:animRot>
                                    <p:animRot by="-240000">
                                      <p:cBhvr>
                                        <p:cTn id="81" dur="200" fill="hold">
                                          <p:stCondLst>
                                            <p:cond delay="600"/>
                                          </p:stCondLst>
                                        </p:cTn>
                                        <p:tgtEl>
                                          <p:spTgt spid="12"/>
                                        </p:tgtEl>
                                        <p:attrNameLst>
                                          <p:attrName>r</p:attrName>
                                        </p:attrNameLst>
                                      </p:cBhvr>
                                    </p:animRot>
                                    <p:animRot by="120000">
                                      <p:cBhvr>
                                        <p:cTn id="82" dur="200" fill="hold">
                                          <p:stCondLst>
                                            <p:cond delay="800"/>
                                          </p:stCondLst>
                                        </p:cTn>
                                        <p:tgtEl>
                                          <p:spTgt spid="12"/>
                                        </p:tgtEl>
                                        <p:attrNameLst>
                                          <p:attrName>r</p:attrName>
                                        </p:attrNameLst>
                                      </p:cBhvr>
                                    </p:animRot>
                                  </p:childTnLst>
                                </p:cTn>
                              </p:par>
                              <p:par>
                                <p:cTn id="83" presetID="26" presetClass="emph" presetSubtype="0" fill="hold" grpId="0" nodeType="withEffect">
                                  <p:stCondLst>
                                    <p:cond delay="0"/>
                                  </p:stCondLst>
                                  <p:childTnLst>
                                    <p:animEffect transition="out" filter="fade">
                                      <p:cBhvr>
                                        <p:cTn id="84" dur="500" tmFilter="0, 0; .2, .5; .8, .5; 1, 0"/>
                                        <p:tgtEl>
                                          <p:spTgt spid="2"/>
                                        </p:tgtEl>
                                      </p:cBhvr>
                                    </p:animEffect>
                                    <p:animScale>
                                      <p:cBhvr>
                                        <p:cTn id="85" dur="250" autoRev="1" fill="hold"/>
                                        <p:tgtEl>
                                          <p:spTgt spid="2"/>
                                        </p:tgtEl>
                                      </p:cBhvr>
                                      <p:by x="105000" y="105000"/>
                                    </p:animScale>
                                  </p:childTnLst>
                                </p:cTn>
                              </p:par>
                              <p:par>
                                <p:cTn id="86" presetID="26" presetClass="emph" presetSubtype="0" fill="hold" grpId="0" nodeType="withEffect">
                                  <p:stCondLst>
                                    <p:cond delay="0"/>
                                  </p:stCondLst>
                                  <p:childTnLst>
                                    <p:animEffect transition="out" filter="fade">
                                      <p:cBhvr>
                                        <p:cTn id="87" dur="500" tmFilter="0, 0; .2, .5; .8, .5; 1, 0"/>
                                        <p:tgtEl>
                                          <p:spTgt spid="24"/>
                                        </p:tgtEl>
                                      </p:cBhvr>
                                    </p:animEffect>
                                    <p:animScale>
                                      <p:cBhvr>
                                        <p:cTn id="88" dur="250" autoRev="1" fill="hold"/>
                                        <p:tgtEl>
                                          <p:spTgt spid="24"/>
                                        </p:tgtEl>
                                      </p:cBhvr>
                                      <p:by x="105000" y="105000"/>
                                    </p:animScale>
                                  </p:childTnLst>
                                </p:cTn>
                              </p:par>
                              <p:par>
                                <p:cTn id="89" presetID="26" presetClass="emph" presetSubtype="0" fill="hold" grpId="0" nodeType="withEffect">
                                  <p:stCondLst>
                                    <p:cond delay="0"/>
                                  </p:stCondLst>
                                  <p:childTnLst>
                                    <p:animEffect transition="out" filter="fade">
                                      <p:cBhvr>
                                        <p:cTn id="90" dur="500" tmFilter="0, 0; .2, .5; .8, .5; 1, 0"/>
                                        <p:tgtEl>
                                          <p:spTgt spid="25"/>
                                        </p:tgtEl>
                                      </p:cBhvr>
                                    </p:animEffect>
                                    <p:animScale>
                                      <p:cBhvr>
                                        <p:cTn id="91"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11" grpId="0" animBg="1"/>
      <p:bldP spid="12" grpId="0" animBg="1"/>
      <p:bldP spid="13" grpId="0" animBg="1"/>
      <p:bldP spid="14" grpId="0" animBg="1"/>
      <p:bldP spid="15" grpId="0" animBg="1"/>
      <p:bldP spid="16" grpId="0" animBg="1"/>
      <p:bldP spid="17" grpId="0" animBg="1"/>
      <p:bldP spid="20" grpId="0" animBg="1"/>
      <p:bldP spid="21" grpId="0" animBg="1"/>
      <p:bldP spid="22" grpId="0" animBg="1"/>
      <p:bldP spid="23" grpId="0" animBg="1"/>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0D8"/>
        </a:solidFill>
        <a:effectLst/>
      </p:bgPr>
    </p:bg>
    <p:spTree>
      <p:nvGrpSpPr>
        <p:cNvPr id="1" name=""/>
        <p:cNvGrpSpPr/>
        <p:nvPr/>
      </p:nvGrpSpPr>
      <p:grpSpPr>
        <a:xfrm>
          <a:off x="0" y="0"/>
          <a:ext cx="0" cy="0"/>
          <a:chOff x="0" y="0"/>
          <a:chExt cx="0" cy="0"/>
        </a:xfrm>
      </p:grpSpPr>
      <p:sp>
        <p:nvSpPr>
          <p:cNvPr id="2" name="TextBox 2"/>
          <p:cNvSpPr txBox="1"/>
          <p:nvPr/>
        </p:nvSpPr>
        <p:spPr>
          <a:xfrm>
            <a:off x="1605717" y="2196763"/>
            <a:ext cx="9453323" cy="5362365"/>
          </a:xfrm>
          <a:prstGeom prst="rect">
            <a:avLst/>
          </a:prstGeom>
        </p:spPr>
        <p:txBody>
          <a:bodyPr lIns="0" tIns="0" rIns="0" bIns="0" rtlCol="0" anchor="t">
            <a:spAutoFit/>
          </a:bodyPr>
          <a:lstStyle/>
          <a:p>
            <a:pPr marL="712454" lvl="1" indent="-356227">
              <a:lnSpc>
                <a:spcPts val="7062"/>
              </a:lnSpc>
              <a:buFont typeface="Arial"/>
              <a:buChar char="•"/>
            </a:pPr>
            <a:r>
              <a:rPr lang="en-US" sz="3300" spc="33">
                <a:solidFill>
                  <a:srgbClr val="000000"/>
                </a:solidFill>
                <a:latin typeface="Josefin Sans"/>
              </a:rPr>
              <a:t>Problem Statement </a:t>
            </a:r>
          </a:p>
          <a:p>
            <a:pPr marL="712454" lvl="1" indent="-356227">
              <a:lnSpc>
                <a:spcPts val="7062"/>
              </a:lnSpc>
              <a:buFont typeface="Arial"/>
              <a:buChar char="•"/>
            </a:pPr>
            <a:r>
              <a:rPr lang="en-US" sz="3300" spc="33">
                <a:solidFill>
                  <a:srgbClr val="000000"/>
                </a:solidFill>
                <a:latin typeface="Josefin Sans"/>
              </a:rPr>
              <a:t>Solution [prototype]</a:t>
            </a:r>
          </a:p>
          <a:p>
            <a:pPr marL="712454" lvl="1" indent="-356227">
              <a:lnSpc>
                <a:spcPts val="7062"/>
              </a:lnSpc>
              <a:buFont typeface="Arial"/>
              <a:buChar char="•"/>
            </a:pPr>
            <a:r>
              <a:rPr lang="en-US" sz="3300" spc="33">
                <a:solidFill>
                  <a:srgbClr val="000000"/>
                </a:solidFill>
                <a:latin typeface="Josefin Sans"/>
              </a:rPr>
              <a:t>Business model </a:t>
            </a:r>
          </a:p>
          <a:p>
            <a:pPr marL="712454" lvl="1" indent="-356227">
              <a:lnSpc>
                <a:spcPts val="7062"/>
              </a:lnSpc>
              <a:buFont typeface="Arial"/>
              <a:buChar char="•"/>
            </a:pPr>
            <a:r>
              <a:rPr lang="en-US" sz="3300" spc="33">
                <a:solidFill>
                  <a:srgbClr val="000000"/>
                </a:solidFill>
                <a:latin typeface="Josefin Sans"/>
              </a:rPr>
              <a:t>Feasibility &amp; costumer test </a:t>
            </a:r>
          </a:p>
          <a:p>
            <a:pPr marL="712454" lvl="1" indent="-356227">
              <a:lnSpc>
                <a:spcPts val="7062"/>
              </a:lnSpc>
              <a:buFont typeface="Arial"/>
              <a:buChar char="•"/>
            </a:pPr>
            <a:r>
              <a:rPr lang="en-US" sz="3300" spc="33">
                <a:solidFill>
                  <a:srgbClr val="000000"/>
                </a:solidFill>
                <a:latin typeface="Josefin Sans"/>
              </a:rPr>
              <a:t>Impact on society </a:t>
            </a:r>
          </a:p>
          <a:p>
            <a:pPr marL="712454" lvl="1" indent="-356227">
              <a:lnSpc>
                <a:spcPts val="7062"/>
              </a:lnSpc>
              <a:buFont typeface="Arial"/>
              <a:buChar char="•"/>
            </a:pPr>
            <a:r>
              <a:rPr lang="en-US" sz="3300" spc="33">
                <a:solidFill>
                  <a:srgbClr val="000000"/>
                </a:solidFill>
                <a:latin typeface="Josefin Sans"/>
              </a:rPr>
              <a:t>Conclusion </a:t>
            </a:r>
          </a:p>
        </p:txBody>
      </p:sp>
      <p:sp>
        <p:nvSpPr>
          <p:cNvPr id="3" name="Freeform 3"/>
          <p:cNvSpPr/>
          <p:nvPr/>
        </p:nvSpPr>
        <p:spPr>
          <a:xfrm rot="-10800000">
            <a:off x="14302287" y="-1058221"/>
            <a:ext cx="5235368" cy="4673756"/>
          </a:xfrm>
          <a:custGeom>
            <a:avLst/>
            <a:gdLst/>
            <a:ahLst/>
            <a:cxnLst/>
            <a:rect l="l" t="t" r="r" b="b"/>
            <a:pathLst>
              <a:path w="5235368" h="4673756">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4" name="Freeform 4"/>
          <p:cNvSpPr/>
          <p:nvPr/>
        </p:nvSpPr>
        <p:spPr>
          <a:xfrm>
            <a:off x="-1354468" y="6671466"/>
            <a:ext cx="5235368" cy="4673756"/>
          </a:xfrm>
          <a:custGeom>
            <a:avLst/>
            <a:gdLst/>
            <a:ahLst/>
            <a:cxnLst/>
            <a:rect l="l" t="t" r="r" b="b"/>
            <a:pathLst>
              <a:path w="5235368" h="4673756">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5" name="Freeform 5"/>
          <p:cNvSpPr/>
          <p:nvPr/>
        </p:nvSpPr>
        <p:spPr>
          <a:xfrm rot="1814194">
            <a:off x="16428495" y="82191"/>
            <a:ext cx="4745395" cy="4296740"/>
          </a:xfrm>
          <a:custGeom>
            <a:avLst/>
            <a:gdLst/>
            <a:ahLst/>
            <a:cxnLst/>
            <a:rect l="l" t="t" r="r" b="b"/>
            <a:pathLst>
              <a:path w="4745395" h="4296740">
                <a:moveTo>
                  <a:pt x="0" y="0"/>
                </a:moveTo>
                <a:lnTo>
                  <a:pt x="4745396" y="0"/>
                </a:lnTo>
                <a:lnTo>
                  <a:pt x="4745396" y="4296739"/>
                </a:lnTo>
                <a:lnTo>
                  <a:pt x="0" y="429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6" name="Freeform 6"/>
          <p:cNvSpPr/>
          <p:nvPr/>
        </p:nvSpPr>
        <p:spPr>
          <a:xfrm>
            <a:off x="400097" y="7610573"/>
            <a:ext cx="2411243" cy="2900743"/>
          </a:xfrm>
          <a:custGeom>
            <a:avLst/>
            <a:gdLst/>
            <a:ahLst/>
            <a:cxnLst/>
            <a:rect l="l" t="t" r="r" b="b"/>
            <a:pathLst>
              <a:path w="2411242" h="2900742">
                <a:moveTo>
                  <a:pt x="0" y="0"/>
                </a:moveTo>
                <a:lnTo>
                  <a:pt x="2411242" y="0"/>
                </a:lnTo>
                <a:lnTo>
                  <a:pt x="2411242" y="2900742"/>
                </a:lnTo>
                <a:lnTo>
                  <a:pt x="0" y="2900742"/>
                </a:lnTo>
                <a:lnTo>
                  <a:pt x="0" y="0"/>
                </a:lnTo>
                <a:close/>
              </a:path>
            </a:pathLst>
          </a:custGeom>
          <a:blipFill>
            <a:blip r:embed="rId6"/>
            <a:stretch>
              <a:fillRect/>
            </a:stretch>
          </a:blipFill>
        </p:spPr>
        <p:txBody>
          <a:bodyPr/>
          <a:lstStyle/>
          <a:p>
            <a:endParaRPr lang="en-AE"/>
          </a:p>
        </p:txBody>
      </p:sp>
      <p:sp>
        <p:nvSpPr>
          <p:cNvPr id="7" name="Freeform 7"/>
          <p:cNvSpPr/>
          <p:nvPr/>
        </p:nvSpPr>
        <p:spPr>
          <a:xfrm rot="1012680">
            <a:off x="2739905" y="7964883"/>
            <a:ext cx="1445395" cy="2586835"/>
          </a:xfrm>
          <a:custGeom>
            <a:avLst/>
            <a:gdLst/>
            <a:ahLst/>
            <a:cxnLst/>
            <a:rect l="l" t="t" r="r" b="b"/>
            <a:pathLst>
              <a:path w="1445394" h="2586834">
                <a:moveTo>
                  <a:pt x="0" y="0"/>
                </a:moveTo>
                <a:lnTo>
                  <a:pt x="1445394" y="0"/>
                </a:lnTo>
                <a:lnTo>
                  <a:pt x="1445394" y="2586834"/>
                </a:lnTo>
                <a:lnTo>
                  <a:pt x="0" y="2586834"/>
                </a:lnTo>
                <a:lnTo>
                  <a:pt x="0" y="0"/>
                </a:lnTo>
                <a:close/>
              </a:path>
            </a:pathLst>
          </a:custGeom>
          <a:blipFill>
            <a:blip r:embed="rId7"/>
            <a:stretch>
              <a:fillRect/>
            </a:stretch>
          </a:blipFill>
        </p:spPr>
        <p:txBody>
          <a:bodyPr/>
          <a:lstStyle/>
          <a:p>
            <a:endParaRPr lang="en-AE"/>
          </a:p>
        </p:txBody>
      </p:sp>
      <p:sp>
        <p:nvSpPr>
          <p:cNvPr id="8" name="TextBox 8"/>
          <p:cNvSpPr txBox="1"/>
          <p:nvPr/>
        </p:nvSpPr>
        <p:spPr>
          <a:xfrm>
            <a:off x="1577143" y="1211386"/>
            <a:ext cx="10567631" cy="965649"/>
          </a:xfrm>
          <a:prstGeom prst="rect">
            <a:avLst/>
          </a:prstGeom>
        </p:spPr>
        <p:txBody>
          <a:bodyPr lIns="0" tIns="0" rIns="0" bIns="0" rtlCol="0" anchor="t">
            <a:spAutoFit/>
          </a:bodyPr>
          <a:lstStyle/>
          <a:p>
            <a:pPr>
              <a:lnSpc>
                <a:spcPts val="7840"/>
              </a:lnSpc>
            </a:pPr>
            <a:r>
              <a:rPr lang="en-US" sz="5600" spc="168" dirty="0">
                <a:solidFill>
                  <a:srgbClr val="00806C"/>
                </a:solidFill>
                <a:latin typeface="TAN Kindred"/>
              </a:rPr>
              <a:t>TODAY'S AGENDA</a:t>
            </a:r>
          </a:p>
        </p:txBody>
      </p:sp>
      <p:sp>
        <p:nvSpPr>
          <p:cNvPr id="9" name="Freeform 9"/>
          <p:cNvSpPr/>
          <p:nvPr/>
        </p:nvSpPr>
        <p:spPr>
          <a:xfrm rot="-7251473">
            <a:off x="-2694024" y="3753103"/>
            <a:ext cx="4745395" cy="4296740"/>
          </a:xfrm>
          <a:custGeom>
            <a:avLst/>
            <a:gdLst/>
            <a:ahLst/>
            <a:cxnLst/>
            <a:rect l="l" t="t" r="r" b="b"/>
            <a:pathLst>
              <a:path w="4745395" h="4296740">
                <a:moveTo>
                  <a:pt x="0" y="0"/>
                </a:moveTo>
                <a:lnTo>
                  <a:pt x="4745395" y="0"/>
                </a:lnTo>
                <a:lnTo>
                  <a:pt x="4745395" y="4296739"/>
                </a:lnTo>
                <a:lnTo>
                  <a:pt x="0" y="429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0D8"/>
        </a:solidFill>
        <a:effectLst/>
      </p:bgPr>
    </p:bg>
    <p:spTree>
      <p:nvGrpSpPr>
        <p:cNvPr id="1" name=""/>
        <p:cNvGrpSpPr/>
        <p:nvPr/>
      </p:nvGrpSpPr>
      <p:grpSpPr>
        <a:xfrm>
          <a:off x="0" y="0"/>
          <a:ext cx="0" cy="0"/>
          <a:chOff x="0" y="0"/>
          <a:chExt cx="0" cy="0"/>
        </a:xfrm>
      </p:grpSpPr>
      <p:sp>
        <p:nvSpPr>
          <p:cNvPr id="2" name="Freeform 2"/>
          <p:cNvSpPr/>
          <p:nvPr/>
        </p:nvSpPr>
        <p:spPr>
          <a:xfrm rot="-10800000">
            <a:off x="14302287" y="-1058221"/>
            <a:ext cx="5235368" cy="4673756"/>
          </a:xfrm>
          <a:custGeom>
            <a:avLst/>
            <a:gdLst/>
            <a:ahLst/>
            <a:cxnLst/>
            <a:rect l="l" t="t" r="r" b="b"/>
            <a:pathLst>
              <a:path w="5235368" h="4673756">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a:off x="-1354468" y="6671466"/>
            <a:ext cx="5235368" cy="4673756"/>
          </a:xfrm>
          <a:custGeom>
            <a:avLst/>
            <a:gdLst/>
            <a:ahLst/>
            <a:cxnLst/>
            <a:rect l="l" t="t" r="r" b="b"/>
            <a:pathLst>
              <a:path w="5235368" h="4673756">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4" name="Freeform 4"/>
          <p:cNvSpPr/>
          <p:nvPr/>
        </p:nvSpPr>
        <p:spPr>
          <a:xfrm rot="1814194">
            <a:off x="16428495" y="82191"/>
            <a:ext cx="4745395" cy="4296740"/>
          </a:xfrm>
          <a:custGeom>
            <a:avLst/>
            <a:gdLst/>
            <a:ahLst/>
            <a:cxnLst/>
            <a:rect l="l" t="t" r="r" b="b"/>
            <a:pathLst>
              <a:path w="4745395" h="4296740">
                <a:moveTo>
                  <a:pt x="0" y="0"/>
                </a:moveTo>
                <a:lnTo>
                  <a:pt x="4745396" y="0"/>
                </a:lnTo>
                <a:lnTo>
                  <a:pt x="4745396" y="4296739"/>
                </a:lnTo>
                <a:lnTo>
                  <a:pt x="0" y="429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5" name="Freeform 5"/>
          <p:cNvSpPr/>
          <p:nvPr/>
        </p:nvSpPr>
        <p:spPr>
          <a:xfrm rot="-7251473">
            <a:off x="-2694024" y="3753103"/>
            <a:ext cx="4745395" cy="4296740"/>
          </a:xfrm>
          <a:custGeom>
            <a:avLst/>
            <a:gdLst/>
            <a:ahLst/>
            <a:cxnLst/>
            <a:rect l="l" t="t" r="r" b="b"/>
            <a:pathLst>
              <a:path w="4745395" h="4296740">
                <a:moveTo>
                  <a:pt x="0" y="0"/>
                </a:moveTo>
                <a:lnTo>
                  <a:pt x="4745395" y="0"/>
                </a:lnTo>
                <a:lnTo>
                  <a:pt x="4745395" y="4296739"/>
                </a:lnTo>
                <a:lnTo>
                  <a:pt x="0" y="429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6" name="Freeform 6"/>
          <p:cNvSpPr/>
          <p:nvPr/>
        </p:nvSpPr>
        <p:spPr>
          <a:xfrm rot="651428">
            <a:off x="69122" y="3978327"/>
            <a:ext cx="1919159" cy="2623083"/>
          </a:xfrm>
          <a:custGeom>
            <a:avLst/>
            <a:gdLst/>
            <a:ahLst/>
            <a:cxnLst/>
            <a:rect l="l" t="t" r="r" b="b"/>
            <a:pathLst>
              <a:path w="1919158" h="2623083">
                <a:moveTo>
                  <a:pt x="0" y="0"/>
                </a:moveTo>
                <a:lnTo>
                  <a:pt x="1919158" y="0"/>
                </a:lnTo>
                <a:lnTo>
                  <a:pt x="1919158" y="2623083"/>
                </a:lnTo>
                <a:lnTo>
                  <a:pt x="0" y="2623083"/>
                </a:lnTo>
                <a:lnTo>
                  <a:pt x="0" y="0"/>
                </a:lnTo>
                <a:close/>
              </a:path>
            </a:pathLst>
          </a:custGeom>
          <a:blipFill>
            <a:blip r:embed="rId6"/>
            <a:stretch>
              <a:fillRect/>
            </a:stretch>
          </a:blipFill>
        </p:spPr>
        <p:txBody>
          <a:bodyPr/>
          <a:lstStyle/>
          <a:p>
            <a:endParaRPr lang="en-AE"/>
          </a:p>
        </p:txBody>
      </p:sp>
      <p:sp>
        <p:nvSpPr>
          <p:cNvPr id="7" name="Freeform 7"/>
          <p:cNvSpPr/>
          <p:nvPr/>
        </p:nvSpPr>
        <p:spPr>
          <a:xfrm rot="764624">
            <a:off x="-341291" y="5918511"/>
            <a:ext cx="2847724" cy="2434804"/>
          </a:xfrm>
          <a:custGeom>
            <a:avLst/>
            <a:gdLst/>
            <a:ahLst/>
            <a:cxnLst/>
            <a:rect l="l" t="t" r="r" b="b"/>
            <a:pathLst>
              <a:path w="2847724" h="2434804">
                <a:moveTo>
                  <a:pt x="0" y="0"/>
                </a:moveTo>
                <a:lnTo>
                  <a:pt x="2847724" y="0"/>
                </a:lnTo>
                <a:lnTo>
                  <a:pt x="2847724" y="2434804"/>
                </a:lnTo>
                <a:lnTo>
                  <a:pt x="0" y="2434804"/>
                </a:lnTo>
                <a:lnTo>
                  <a:pt x="0" y="0"/>
                </a:lnTo>
                <a:close/>
              </a:path>
            </a:pathLst>
          </a:custGeom>
          <a:blipFill>
            <a:blip r:embed="rId7"/>
            <a:stretch>
              <a:fillRect/>
            </a:stretch>
          </a:blipFill>
        </p:spPr>
        <p:txBody>
          <a:bodyPr/>
          <a:lstStyle/>
          <a:p>
            <a:endParaRPr lang="en-AE"/>
          </a:p>
        </p:txBody>
      </p:sp>
      <p:sp>
        <p:nvSpPr>
          <p:cNvPr id="8" name="Freeform 8"/>
          <p:cNvSpPr/>
          <p:nvPr/>
        </p:nvSpPr>
        <p:spPr>
          <a:xfrm rot="832395">
            <a:off x="385851" y="7250128"/>
            <a:ext cx="3267984" cy="3616027"/>
          </a:xfrm>
          <a:custGeom>
            <a:avLst/>
            <a:gdLst/>
            <a:ahLst/>
            <a:cxnLst/>
            <a:rect l="l" t="t" r="r" b="b"/>
            <a:pathLst>
              <a:path w="3267984" h="3616026">
                <a:moveTo>
                  <a:pt x="0" y="0"/>
                </a:moveTo>
                <a:lnTo>
                  <a:pt x="3267984" y="0"/>
                </a:lnTo>
                <a:lnTo>
                  <a:pt x="3267984" y="3616026"/>
                </a:lnTo>
                <a:lnTo>
                  <a:pt x="0" y="3616026"/>
                </a:lnTo>
                <a:lnTo>
                  <a:pt x="0" y="0"/>
                </a:lnTo>
                <a:close/>
              </a:path>
            </a:pathLst>
          </a:custGeom>
          <a:blipFill>
            <a:blip r:embed="rId8"/>
            <a:stretch>
              <a:fillRect/>
            </a:stretch>
          </a:blipFill>
        </p:spPr>
        <p:txBody>
          <a:bodyPr/>
          <a:lstStyle/>
          <a:p>
            <a:endParaRPr lang="en-AE"/>
          </a:p>
        </p:txBody>
      </p:sp>
      <p:sp>
        <p:nvSpPr>
          <p:cNvPr id="9" name="Freeform 9"/>
          <p:cNvSpPr/>
          <p:nvPr/>
        </p:nvSpPr>
        <p:spPr>
          <a:xfrm rot="-2859228">
            <a:off x="16814681" y="506639"/>
            <a:ext cx="1665023" cy="2979904"/>
          </a:xfrm>
          <a:custGeom>
            <a:avLst/>
            <a:gdLst/>
            <a:ahLst/>
            <a:cxnLst/>
            <a:rect l="l" t="t" r="r" b="b"/>
            <a:pathLst>
              <a:path w="1665022" h="2979904">
                <a:moveTo>
                  <a:pt x="0" y="0"/>
                </a:moveTo>
                <a:lnTo>
                  <a:pt x="1665022" y="0"/>
                </a:lnTo>
                <a:lnTo>
                  <a:pt x="1665022" y="2979904"/>
                </a:lnTo>
                <a:lnTo>
                  <a:pt x="0" y="2979904"/>
                </a:lnTo>
                <a:lnTo>
                  <a:pt x="0" y="0"/>
                </a:lnTo>
                <a:close/>
              </a:path>
            </a:pathLst>
          </a:custGeom>
          <a:blipFill>
            <a:blip r:embed="rId9"/>
            <a:stretch>
              <a:fillRect/>
            </a:stretch>
          </a:blipFill>
        </p:spPr>
        <p:txBody>
          <a:bodyPr/>
          <a:lstStyle/>
          <a:p>
            <a:endParaRPr lang="en-AE"/>
          </a:p>
        </p:txBody>
      </p:sp>
      <p:sp>
        <p:nvSpPr>
          <p:cNvPr id="10" name="Freeform 10"/>
          <p:cNvSpPr/>
          <p:nvPr/>
        </p:nvSpPr>
        <p:spPr>
          <a:xfrm rot="-318945">
            <a:off x="3176360" y="7965984"/>
            <a:ext cx="2148477" cy="2584635"/>
          </a:xfrm>
          <a:custGeom>
            <a:avLst/>
            <a:gdLst/>
            <a:ahLst/>
            <a:cxnLst/>
            <a:rect l="l" t="t" r="r" b="b"/>
            <a:pathLst>
              <a:path w="2148477" h="2584635">
                <a:moveTo>
                  <a:pt x="0" y="0"/>
                </a:moveTo>
                <a:lnTo>
                  <a:pt x="2148477" y="0"/>
                </a:lnTo>
                <a:lnTo>
                  <a:pt x="2148477" y="2584634"/>
                </a:lnTo>
                <a:lnTo>
                  <a:pt x="0" y="2584634"/>
                </a:lnTo>
                <a:lnTo>
                  <a:pt x="0" y="0"/>
                </a:lnTo>
                <a:close/>
              </a:path>
            </a:pathLst>
          </a:custGeom>
          <a:blipFill>
            <a:blip r:embed="rId10"/>
            <a:stretch>
              <a:fillRect/>
            </a:stretch>
          </a:blipFill>
        </p:spPr>
        <p:txBody>
          <a:bodyPr/>
          <a:lstStyle/>
          <a:p>
            <a:endParaRPr lang="en-AE"/>
          </a:p>
        </p:txBody>
      </p:sp>
      <p:sp>
        <p:nvSpPr>
          <p:cNvPr id="11" name="TextBox 11"/>
          <p:cNvSpPr txBox="1"/>
          <p:nvPr/>
        </p:nvSpPr>
        <p:spPr>
          <a:xfrm>
            <a:off x="2573538" y="1958532"/>
            <a:ext cx="13607061" cy="6298519"/>
          </a:xfrm>
          <a:prstGeom prst="rect">
            <a:avLst/>
          </a:prstGeom>
        </p:spPr>
        <p:txBody>
          <a:bodyPr lIns="0" tIns="0" rIns="0" bIns="0" rtlCol="0" anchor="t">
            <a:spAutoFit/>
          </a:bodyPr>
          <a:lstStyle/>
          <a:p>
            <a:pPr>
              <a:lnSpc>
                <a:spcPts val="5479"/>
              </a:lnSpc>
            </a:pPr>
            <a:r>
              <a:rPr lang="en-US" sz="3300" spc="33">
                <a:solidFill>
                  <a:srgbClr val="000000"/>
                </a:solidFill>
                <a:latin typeface="Josefin Sans"/>
              </a:rPr>
              <a:t>Disposing of food waste can be an expensive task for such a seemingly simple thing to do. It can be converted to useful substances such as fertilizer or biofuel, but many people and businesses don’t dispose of it properly. Wasting lots of food like this is costly, but also providing the means to discard the waste is a difficult chore. That is why lots of people don’t go through the difficult processes currently available to get rid of the excess food.</a:t>
            </a:r>
          </a:p>
          <a:p>
            <a:pPr>
              <a:lnSpc>
                <a:spcPts val="5479"/>
              </a:lnSpc>
            </a:pPr>
            <a:endParaRPr lang="en-US" sz="3300" spc="33">
              <a:solidFill>
                <a:srgbClr val="000000"/>
              </a:solidFill>
              <a:latin typeface="Josefin Sans"/>
            </a:endParaRPr>
          </a:p>
          <a:p>
            <a:pPr>
              <a:lnSpc>
                <a:spcPts val="5479"/>
              </a:lnSpc>
            </a:pPr>
            <a:endParaRPr lang="en-US" sz="3300" spc="33">
              <a:solidFill>
                <a:srgbClr val="000000"/>
              </a:solidFill>
              <a:latin typeface="Josefin Sans"/>
            </a:endParaRPr>
          </a:p>
        </p:txBody>
      </p:sp>
      <p:sp>
        <p:nvSpPr>
          <p:cNvPr id="12" name="Freeform 12"/>
          <p:cNvSpPr/>
          <p:nvPr/>
        </p:nvSpPr>
        <p:spPr>
          <a:xfrm rot="-560984">
            <a:off x="17065745" y="3220416"/>
            <a:ext cx="1042200" cy="1410761"/>
          </a:xfrm>
          <a:custGeom>
            <a:avLst/>
            <a:gdLst/>
            <a:ahLst/>
            <a:cxnLst/>
            <a:rect l="l" t="t" r="r" b="b"/>
            <a:pathLst>
              <a:path w="1042200" h="1410761">
                <a:moveTo>
                  <a:pt x="0" y="0"/>
                </a:moveTo>
                <a:lnTo>
                  <a:pt x="1042200" y="0"/>
                </a:lnTo>
                <a:lnTo>
                  <a:pt x="1042200" y="1410761"/>
                </a:lnTo>
                <a:lnTo>
                  <a:pt x="0" y="1410761"/>
                </a:lnTo>
                <a:lnTo>
                  <a:pt x="0" y="0"/>
                </a:lnTo>
                <a:close/>
              </a:path>
            </a:pathLst>
          </a:custGeom>
          <a:blipFill>
            <a:blip r:embed="rId11"/>
            <a:stretch>
              <a:fillRect/>
            </a:stretch>
          </a:blipFill>
        </p:spPr>
        <p:txBody>
          <a:bodyPr/>
          <a:lstStyle/>
          <a:p>
            <a:endParaRPr lang="en-AE"/>
          </a:p>
        </p:txBody>
      </p:sp>
      <p:sp>
        <p:nvSpPr>
          <p:cNvPr id="13" name="Freeform 13"/>
          <p:cNvSpPr/>
          <p:nvPr/>
        </p:nvSpPr>
        <p:spPr>
          <a:xfrm rot="5400000">
            <a:off x="17641076" y="383763"/>
            <a:ext cx="407653" cy="395423"/>
          </a:xfrm>
          <a:custGeom>
            <a:avLst/>
            <a:gdLst/>
            <a:ahLst/>
            <a:cxnLst/>
            <a:rect l="l" t="t" r="r" b="b"/>
            <a:pathLst>
              <a:path w="407653" h="395423">
                <a:moveTo>
                  <a:pt x="0" y="0"/>
                </a:moveTo>
                <a:lnTo>
                  <a:pt x="407653" y="0"/>
                </a:lnTo>
                <a:lnTo>
                  <a:pt x="407653" y="395423"/>
                </a:lnTo>
                <a:lnTo>
                  <a:pt x="0" y="395423"/>
                </a:lnTo>
                <a:lnTo>
                  <a:pt x="0" y="0"/>
                </a:lnTo>
                <a:close/>
              </a:path>
            </a:pathLst>
          </a:custGeom>
          <a:blipFill>
            <a:blip r:embed="rId12"/>
            <a:stretch>
              <a:fillRect/>
            </a:stretch>
          </a:blipFill>
        </p:spPr>
        <p:txBody>
          <a:bodyPr/>
          <a:lstStyle/>
          <a:p>
            <a:endParaRPr lang="en-AE"/>
          </a:p>
        </p:txBody>
      </p:sp>
      <p:sp>
        <p:nvSpPr>
          <p:cNvPr id="14" name="Freeform 14"/>
          <p:cNvSpPr/>
          <p:nvPr/>
        </p:nvSpPr>
        <p:spPr>
          <a:xfrm rot="1857072">
            <a:off x="15025100" y="258610"/>
            <a:ext cx="407653" cy="395423"/>
          </a:xfrm>
          <a:custGeom>
            <a:avLst/>
            <a:gdLst/>
            <a:ahLst/>
            <a:cxnLst/>
            <a:rect l="l" t="t" r="r" b="b"/>
            <a:pathLst>
              <a:path w="407653" h="395423">
                <a:moveTo>
                  <a:pt x="0" y="0"/>
                </a:moveTo>
                <a:lnTo>
                  <a:pt x="407653" y="0"/>
                </a:lnTo>
                <a:lnTo>
                  <a:pt x="407653" y="395423"/>
                </a:lnTo>
                <a:lnTo>
                  <a:pt x="0" y="395423"/>
                </a:lnTo>
                <a:lnTo>
                  <a:pt x="0" y="0"/>
                </a:lnTo>
                <a:close/>
              </a:path>
            </a:pathLst>
          </a:custGeom>
          <a:blipFill>
            <a:blip r:embed="rId12"/>
            <a:stretch>
              <a:fillRect/>
            </a:stretch>
          </a:blipFill>
        </p:spPr>
        <p:txBody>
          <a:bodyPr/>
          <a:lstStyle/>
          <a:p>
            <a:endParaRPr lang="en-AE"/>
          </a:p>
        </p:txBody>
      </p:sp>
      <p:sp>
        <p:nvSpPr>
          <p:cNvPr id="15" name="Freeform 15"/>
          <p:cNvSpPr/>
          <p:nvPr/>
        </p:nvSpPr>
        <p:spPr>
          <a:xfrm rot="1244453">
            <a:off x="15622484" y="510912"/>
            <a:ext cx="725429" cy="793904"/>
          </a:xfrm>
          <a:custGeom>
            <a:avLst/>
            <a:gdLst/>
            <a:ahLst/>
            <a:cxnLst/>
            <a:rect l="l" t="t" r="r" b="b"/>
            <a:pathLst>
              <a:path w="725429" h="793904">
                <a:moveTo>
                  <a:pt x="0" y="0"/>
                </a:moveTo>
                <a:lnTo>
                  <a:pt x="725430" y="0"/>
                </a:lnTo>
                <a:lnTo>
                  <a:pt x="725430" y="793904"/>
                </a:lnTo>
                <a:lnTo>
                  <a:pt x="0" y="793904"/>
                </a:lnTo>
                <a:lnTo>
                  <a:pt x="0" y="0"/>
                </a:lnTo>
                <a:close/>
              </a:path>
            </a:pathLst>
          </a:custGeom>
          <a:blipFill>
            <a:blip r:embed="rId13"/>
            <a:stretch>
              <a:fillRect/>
            </a:stretch>
          </a:blipFill>
        </p:spPr>
        <p:txBody>
          <a:bodyPr/>
          <a:lstStyle/>
          <a:p>
            <a:endParaRPr lang="en-AE"/>
          </a:p>
        </p:txBody>
      </p:sp>
      <p:sp>
        <p:nvSpPr>
          <p:cNvPr id="16" name="Freeform 16"/>
          <p:cNvSpPr/>
          <p:nvPr/>
        </p:nvSpPr>
        <p:spPr>
          <a:xfrm rot="690657">
            <a:off x="16389473" y="226999"/>
            <a:ext cx="471007" cy="458643"/>
          </a:xfrm>
          <a:custGeom>
            <a:avLst/>
            <a:gdLst/>
            <a:ahLst/>
            <a:cxnLst/>
            <a:rect l="l" t="t" r="r" b="b"/>
            <a:pathLst>
              <a:path w="471006" h="458642">
                <a:moveTo>
                  <a:pt x="0" y="0"/>
                </a:moveTo>
                <a:lnTo>
                  <a:pt x="471006" y="0"/>
                </a:lnTo>
                <a:lnTo>
                  <a:pt x="471006" y="458642"/>
                </a:lnTo>
                <a:lnTo>
                  <a:pt x="0" y="458642"/>
                </a:lnTo>
                <a:lnTo>
                  <a:pt x="0" y="0"/>
                </a:lnTo>
                <a:close/>
              </a:path>
            </a:pathLst>
          </a:custGeom>
          <a:blipFill>
            <a:blip r:embed="rId14"/>
            <a:stretch>
              <a:fillRect/>
            </a:stretch>
          </a:blipFill>
        </p:spPr>
        <p:txBody>
          <a:bodyPr/>
          <a:lstStyle/>
          <a:p>
            <a:endParaRPr lang="en-AE"/>
          </a:p>
        </p:txBody>
      </p:sp>
      <p:sp>
        <p:nvSpPr>
          <p:cNvPr id="17" name="Freeform 17"/>
          <p:cNvSpPr/>
          <p:nvPr/>
        </p:nvSpPr>
        <p:spPr>
          <a:xfrm rot="-3173967">
            <a:off x="16990962" y="2934855"/>
            <a:ext cx="471007" cy="458643"/>
          </a:xfrm>
          <a:custGeom>
            <a:avLst/>
            <a:gdLst/>
            <a:ahLst/>
            <a:cxnLst/>
            <a:rect l="l" t="t" r="r" b="b"/>
            <a:pathLst>
              <a:path w="471006" h="458642">
                <a:moveTo>
                  <a:pt x="0" y="0"/>
                </a:moveTo>
                <a:lnTo>
                  <a:pt x="471006" y="0"/>
                </a:lnTo>
                <a:lnTo>
                  <a:pt x="471006" y="458643"/>
                </a:lnTo>
                <a:lnTo>
                  <a:pt x="0" y="458643"/>
                </a:lnTo>
                <a:lnTo>
                  <a:pt x="0" y="0"/>
                </a:lnTo>
                <a:close/>
              </a:path>
            </a:pathLst>
          </a:custGeom>
          <a:blipFill>
            <a:blip r:embed="rId14"/>
            <a:stretch>
              <a:fillRect/>
            </a:stretch>
          </a:blipFill>
        </p:spPr>
        <p:txBody>
          <a:bodyPr/>
          <a:lstStyle/>
          <a:p>
            <a:endParaRPr lang="en-AE"/>
          </a:p>
        </p:txBody>
      </p:sp>
      <p:sp>
        <p:nvSpPr>
          <p:cNvPr id="18" name="Freeform 18"/>
          <p:cNvSpPr/>
          <p:nvPr/>
        </p:nvSpPr>
        <p:spPr>
          <a:xfrm>
            <a:off x="14381593" y="7323839"/>
            <a:ext cx="3598011" cy="2570007"/>
          </a:xfrm>
          <a:custGeom>
            <a:avLst/>
            <a:gdLst/>
            <a:ahLst/>
            <a:cxnLst/>
            <a:rect l="l" t="t" r="r" b="b"/>
            <a:pathLst>
              <a:path w="3598010" h="2570007">
                <a:moveTo>
                  <a:pt x="0" y="0"/>
                </a:moveTo>
                <a:lnTo>
                  <a:pt x="3598010" y="0"/>
                </a:lnTo>
                <a:lnTo>
                  <a:pt x="3598010" y="2570007"/>
                </a:lnTo>
                <a:lnTo>
                  <a:pt x="0" y="2570007"/>
                </a:lnTo>
                <a:lnTo>
                  <a:pt x="0" y="0"/>
                </a:lnTo>
                <a:close/>
              </a:path>
            </a:pathLst>
          </a:custGeom>
          <a:blipFill>
            <a:blip r:embed="rId15"/>
            <a:stretch>
              <a:fillRect/>
            </a:stretch>
          </a:blipFill>
        </p:spPr>
        <p:txBody>
          <a:bodyPr/>
          <a:lstStyle/>
          <a:p>
            <a:endParaRPr lang="en-AE"/>
          </a:p>
        </p:txBody>
      </p:sp>
      <p:sp>
        <p:nvSpPr>
          <p:cNvPr id="19" name="Freeform 19"/>
          <p:cNvSpPr/>
          <p:nvPr/>
        </p:nvSpPr>
        <p:spPr>
          <a:xfrm>
            <a:off x="10190056" y="7286746"/>
            <a:ext cx="4124861" cy="2570007"/>
          </a:xfrm>
          <a:custGeom>
            <a:avLst/>
            <a:gdLst/>
            <a:ahLst/>
            <a:cxnLst/>
            <a:rect l="l" t="t" r="r" b="b"/>
            <a:pathLst>
              <a:path w="4124861" h="2570007">
                <a:moveTo>
                  <a:pt x="0" y="0"/>
                </a:moveTo>
                <a:lnTo>
                  <a:pt x="4124862" y="0"/>
                </a:lnTo>
                <a:lnTo>
                  <a:pt x="4124862" y="2570007"/>
                </a:lnTo>
                <a:lnTo>
                  <a:pt x="0" y="2570007"/>
                </a:lnTo>
                <a:lnTo>
                  <a:pt x="0" y="0"/>
                </a:lnTo>
                <a:close/>
              </a:path>
            </a:pathLst>
          </a:custGeom>
          <a:blipFill>
            <a:blip r:embed="rId16"/>
            <a:stretch>
              <a:fillRect/>
            </a:stretch>
          </a:blipFill>
        </p:spPr>
        <p:txBody>
          <a:bodyPr/>
          <a:lstStyle/>
          <a:p>
            <a:endParaRPr lang="en-AE"/>
          </a:p>
        </p:txBody>
      </p:sp>
      <p:sp>
        <p:nvSpPr>
          <p:cNvPr id="20" name="Freeform 20"/>
          <p:cNvSpPr/>
          <p:nvPr/>
        </p:nvSpPr>
        <p:spPr>
          <a:xfrm>
            <a:off x="6875362" y="7379981"/>
            <a:ext cx="3467479" cy="2476771"/>
          </a:xfrm>
          <a:custGeom>
            <a:avLst/>
            <a:gdLst/>
            <a:ahLst/>
            <a:cxnLst/>
            <a:rect l="l" t="t" r="r" b="b"/>
            <a:pathLst>
              <a:path w="3467478" h="2476770">
                <a:moveTo>
                  <a:pt x="0" y="0"/>
                </a:moveTo>
                <a:lnTo>
                  <a:pt x="3467479" y="0"/>
                </a:lnTo>
                <a:lnTo>
                  <a:pt x="3467479" y="2476770"/>
                </a:lnTo>
                <a:lnTo>
                  <a:pt x="0" y="2476770"/>
                </a:lnTo>
                <a:lnTo>
                  <a:pt x="0" y="0"/>
                </a:lnTo>
                <a:close/>
              </a:path>
            </a:pathLst>
          </a:custGeom>
          <a:blipFill>
            <a:blip r:embed="rId17"/>
            <a:stretch>
              <a:fillRect/>
            </a:stretch>
          </a:blipFill>
        </p:spPr>
        <p:txBody>
          <a:bodyPr/>
          <a:lstStyle/>
          <a:p>
            <a:endParaRPr lang="en-AE"/>
          </a:p>
        </p:txBody>
      </p:sp>
      <p:sp>
        <p:nvSpPr>
          <p:cNvPr id="21" name="TextBox 21"/>
          <p:cNvSpPr txBox="1"/>
          <p:nvPr/>
        </p:nvSpPr>
        <p:spPr>
          <a:xfrm>
            <a:off x="1028702" y="878589"/>
            <a:ext cx="12239391" cy="965649"/>
          </a:xfrm>
          <a:prstGeom prst="rect">
            <a:avLst/>
          </a:prstGeom>
        </p:spPr>
        <p:txBody>
          <a:bodyPr lIns="0" tIns="0" rIns="0" bIns="0" rtlCol="0" anchor="t">
            <a:spAutoFit/>
          </a:bodyPr>
          <a:lstStyle/>
          <a:p>
            <a:pPr>
              <a:lnSpc>
                <a:spcPts val="7840"/>
              </a:lnSpc>
            </a:pPr>
            <a:r>
              <a:rPr lang="en-US" sz="5600" spc="168" dirty="0">
                <a:solidFill>
                  <a:srgbClr val="00806C"/>
                </a:solidFill>
                <a:latin typeface="TAN Kindred"/>
              </a:rPr>
              <a:t>PROBLEM STATEMENT: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14"/>
                                        </p:tgtEl>
                                        <p:attrNameLst>
                                          <p:attrName>r</p:attrName>
                                        </p:attrNameLst>
                                      </p:cBhvr>
                                    </p:animRot>
                                    <p:animRot by="-240000">
                                      <p:cBhvr>
                                        <p:cTn id="7" dur="200" fill="hold">
                                          <p:stCondLst>
                                            <p:cond delay="200"/>
                                          </p:stCondLst>
                                        </p:cTn>
                                        <p:tgtEl>
                                          <p:spTgt spid="14"/>
                                        </p:tgtEl>
                                        <p:attrNameLst>
                                          <p:attrName>r</p:attrName>
                                        </p:attrNameLst>
                                      </p:cBhvr>
                                    </p:animRot>
                                    <p:animRot by="240000">
                                      <p:cBhvr>
                                        <p:cTn id="8" dur="200" fill="hold">
                                          <p:stCondLst>
                                            <p:cond delay="400"/>
                                          </p:stCondLst>
                                        </p:cTn>
                                        <p:tgtEl>
                                          <p:spTgt spid="14"/>
                                        </p:tgtEl>
                                        <p:attrNameLst>
                                          <p:attrName>r</p:attrName>
                                        </p:attrNameLst>
                                      </p:cBhvr>
                                    </p:animRot>
                                    <p:animRot by="-240000">
                                      <p:cBhvr>
                                        <p:cTn id="9" dur="200" fill="hold">
                                          <p:stCondLst>
                                            <p:cond delay="600"/>
                                          </p:stCondLst>
                                        </p:cTn>
                                        <p:tgtEl>
                                          <p:spTgt spid="14"/>
                                        </p:tgtEl>
                                        <p:attrNameLst>
                                          <p:attrName>r</p:attrName>
                                        </p:attrNameLst>
                                      </p:cBhvr>
                                    </p:animRot>
                                    <p:animRot by="120000">
                                      <p:cBhvr>
                                        <p:cTn id="10" dur="200" fill="hold">
                                          <p:stCondLst>
                                            <p:cond delay="800"/>
                                          </p:stCondLst>
                                        </p:cTn>
                                        <p:tgtEl>
                                          <p:spTgt spid="14"/>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15"/>
                                        </p:tgtEl>
                                        <p:attrNameLst>
                                          <p:attrName>r</p:attrName>
                                        </p:attrNameLst>
                                      </p:cBhvr>
                                    </p:animRot>
                                    <p:animRot by="-240000">
                                      <p:cBhvr>
                                        <p:cTn id="13" dur="200" fill="hold">
                                          <p:stCondLst>
                                            <p:cond delay="200"/>
                                          </p:stCondLst>
                                        </p:cTn>
                                        <p:tgtEl>
                                          <p:spTgt spid="15"/>
                                        </p:tgtEl>
                                        <p:attrNameLst>
                                          <p:attrName>r</p:attrName>
                                        </p:attrNameLst>
                                      </p:cBhvr>
                                    </p:animRot>
                                    <p:animRot by="240000">
                                      <p:cBhvr>
                                        <p:cTn id="14" dur="200" fill="hold">
                                          <p:stCondLst>
                                            <p:cond delay="400"/>
                                          </p:stCondLst>
                                        </p:cTn>
                                        <p:tgtEl>
                                          <p:spTgt spid="15"/>
                                        </p:tgtEl>
                                        <p:attrNameLst>
                                          <p:attrName>r</p:attrName>
                                        </p:attrNameLst>
                                      </p:cBhvr>
                                    </p:animRot>
                                    <p:animRot by="-240000">
                                      <p:cBhvr>
                                        <p:cTn id="15" dur="200" fill="hold">
                                          <p:stCondLst>
                                            <p:cond delay="600"/>
                                          </p:stCondLst>
                                        </p:cTn>
                                        <p:tgtEl>
                                          <p:spTgt spid="15"/>
                                        </p:tgtEl>
                                        <p:attrNameLst>
                                          <p:attrName>r</p:attrName>
                                        </p:attrNameLst>
                                      </p:cBhvr>
                                    </p:animRot>
                                    <p:animRot by="120000">
                                      <p:cBhvr>
                                        <p:cTn id="16" dur="200" fill="hold">
                                          <p:stCondLst>
                                            <p:cond delay="800"/>
                                          </p:stCondLst>
                                        </p:cTn>
                                        <p:tgtEl>
                                          <p:spTgt spid="15"/>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16"/>
                                        </p:tgtEl>
                                        <p:attrNameLst>
                                          <p:attrName>r</p:attrName>
                                        </p:attrNameLst>
                                      </p:cBhvr>
                                    </p:animRot>
                                    <p:animRot by="-240000">
                                      <p:cBhvr>
                                        <p:cTn id="19" dur="200" fill="hold">
                                          <p:stCondLst>
                                            <p:cond delay="200"/>
                                          </p:stCondLst>
                                        </p:cTn>
                                        <p:tgtEl>
                                          <p:spTgt spid="16"/>
                                        </p:tgtEl>
                                        <p:attrNameLst>
                                          <p:attrName>r</p:attrName>
                                        </p:attrNameLst>
                                      </p:cBhvr>
                                    </p:animRot>
                                    <p:animRot by="240000">
                                      <p:cBhvr>
                                        <p:cTn id="20" dur="200" fill="hold">
                                          <p:stCondLst>
                                            <p:cond delay="400"/>
                                          </p:stCondLst>
                                        </p:cTn>
                                        <p:tgtEl>
                                          <p:spTgt spid="16"/>
                                        </p:tgtEl>
                                        <p:attrNameLst>
                                          <p:attrName>r</p:attrName>
                                        </p:attrNameLst>
                                      </p:cBhvr>
                                    </p:animRot>
                                    <p:animRot by="-240000">
                                      <p:cBhvr>
                                        <p:cTn id="21" dur="200" fill="hold">
                                          <p:stCondLst>
                                            <p:cond delay="600"/>
                                          </p:stCondLst>
                                        </p:cTn>
                                        <p:tgtEl>
                                          <p:spTgt spid="16"/>
                                        </p:tgtEl>
                                        <p:attrNameLst>
                                          <p:attrName>r</p:attrName>
                                        </p:attrNameLst>
                                      </p:cBhvr>
                                    </p:animRot>
                                    <p:animRot by="120000">
                                      <p:cBhvr>
                                        <p:cTn id="22" dur="200" fill="hold">
                                          <p:stCondLst>
                                            <p:cond delay="800"/>
                                          </p:stCondLst>
                                        </p:cTn>
                                        <p:tgtEl>
                                          <p:spTgt spid="16"/>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12"/>
                                        </p:tgtEl>
                                        <p:attrNameLst>
                                          <p:attrName>r</p:attrName>
                                        </p:attrNameLst>
                                      </p:cBhvr>
                                    </p:animRot>
                                    <p:animRot by="-240000">
                                      <p:cBhvr>
                                        <p:cTn id="25" dur="200" fill="hold">
                                          <p:stCondLst>
                                            <p:cond delay="200"/>
                                          </p:stCondLst>
                                        </p:cTn>
                                        <p:tgtEl>
                                          <p:spTgt spid="12"/>
                                        </p:tgtEl>
                                        <p:attrNameLst>
                                          <p:attrName>r</p:attrName>
                                        </p:attrNameLst>
                                      </p:cBhvr>
                                    </p:animRot>
                                    <p:animRot by="240000">
                                      <p:cBhvr>
                                        <p:cTn id="26" dur="200" fill="hold">
                                          <p:stCondLst>
                                            <p:cond delay="400"/>
                                          </p:stCondLst>
                                        </p:cTn>
                                        <p:tgtEl>
                                          <p:spTgt spid="12"/>
                                        </p:tgtEl>
                                        <p:attrNameLst>
                                          <p:attrName>r</p:attrName>
                                        </p:attrNameLst>
                                      </p:cBhvr>
                                    </p:animRot>
                                    <p:animRot by="-240000">
                                      <p:cBhvr>
                                        <p:cTn id="27" dur="200" fill="hold">
                                          <p:stCondLst>
                                            <p:cond delay="600"/>
                                          </p:stCondLst>
                                        </p:cTn>
                                        <p:tgtEl>
                                          <p:spTgt spid="12"/>
                                        </p:tgtEl>
                                        <p:attrNameLst>
                                          <p:attrName>r</p:attrName>
                                        </p:attrNameLst>
                                      </p:cBhvr>
                                    </p:animRot>
                                    <p:animRot by="120000">
                                      <p:cBhvr>
                                        <p:cTn id="28" dur="200" fill="hold">
                                          <p:stCondLst>
                                            <p:cond delay="800"/>
                                          </p:stCondLst>
                                        </p:cTn>
                                        <p:tgtEl>
                                          <p:spTgt spid="12"/>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17"/>
                                        </p:tgtEl>
                                        <p:attrNameLst>
                                          <p:attrName>r</p:attrName>
                                        </p:attrNameLst>
                                      </p:cBhvr>
                                    </p:animRot>
                                    <p:animRot by="-240000">
                                      <p:cBhvr>
                                        <p:cTn id="31" dur="200" fill="hold">
                                          <p:stCondLst>
                                            <p:cond delay="200"/>
                                          </p:stCondLst>
                                        </p:cTn>
                                        <p:tgtEl>
                                          <p:spTgt spid="17"/>
                                        </p:tgtEl>
                                        <p:attrNameLst>
                                          <p:attrName>r</p:attrName>
                                        </p:attrNameLst>
                                      </p:cBhvr>
                                    </p:animRot>
                                    <p:animRot by="240000">
                                      <p:cBhvr>
                                        <p:cTn id="32" dur="200" fill="hold">
                                          <p:stCondLst>
                                            <p:cond delay="400"/>
                                          </p:stCondLst>
                                        </p:cTn>
                                        <p:tgtEl>
                                          <p:spTgt spid="17"/>
                                        </p:tgtEl>
                                        <p:attrNameLst>
                                          <p:attrName>r</p:attrName>
                                        </p:attrNameLst>
                                      </p:cBhvr>
                                    </p:animRot>
                                    <p:animRot by="-240000">
                                      <p:cBhvr>
                                        <p:cTn id="33" dur="200" fill="hold">
                                          <p:stCondLst>
                                            <p:cond delay="600"/>
                                          </p:stCondLst>
                                        </p:cTn>
                                        <p:tgtEl>
                                          <p:spTgt spid="17"/>
                                        </p:tgtEl>
                                        <p:attrNameLst>
                                          <p:attrName>r</p:attrName>
                                        </p:attrNameLst>
                                      </p:cBhvr>
                                    </p:animRot>
                                    <p:animRot by="120000">
                                      <p:cBhvr>
                                        <p:cTn id="34" dur="200" fill="hold">
                                          <p:stCondLst>
                                            <p:cond delay="800"/>
                                          </p:stCondLst>
                                        </p:cTn>
                                        <p:tgtEl>
                                          <p:spTgt spid="17"/>
                                        </p:tgtEl>
                                        <p:attrNameLst>
                                          <p:attrName>r</p:attrName>
                                        </p:attrNameLst>
                                      </p:cBhvr>
                                    </p:animRot>
                                  </p:childTnLst>
                                </p:cTn>
                              </p:par>
                              <p:par>
                                <p:cTn id="35" presetID="26" presetClass="emph" presetSubtype="0" fill="hold" grpId="0" nodeType="with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0D8"/>
        </a:solidFill>
        <a:effectLst/>
      </p:bgPr>
    </p:bg>
    <p:spTree>
      <p:nvGrpSpPr>
        <p:cNvPr id="1" name=""/>
        <p:cNvGrpSpPr/>
        <p:nvPr/>
      </p:nvGrpSpPr>
      <p:grpSpPr>
        <a:xfrm>
          <a:off x="0" y="0"/>
          <a:ext cx="0" cy="0"/>
          <a:chOff x="0" y="0"/>
          <a:chExt cx="0" cy="0"/>
        </a:xfrm>
      </p:grpSpPr>
      <p:sp>
        <p:nvSpPr>
          <p:cNvPr id="2" name="Freeform 2"/>
          <p:cNvSpPr/>
          <p:nvPr/>
        </p:nvSpPr>
        <p:spPr>
          <a:xfrm rot="6454898">
            <a:off x="-1187184" y="-820925"/>
            <a:ext cx="5235368" cy="4673756"/>
          </a:xfrm>
          <a:custGeom>
            <a:avLst/>
            <a:gdLst/>
            <a:ahLst/>
            <a:cxnLst/>
            <a:rect l="l" t="t" r="r" b="b"/>
            <a:pathLst>
              <a:path w="5235368" h="4673756">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rot="4314611" flipH="1">
            <a:off x="-2588804" y="2837775"/>
            <a:ext cx="4380716" cy="2874845"/>
          </a:xfrm>
          <a:custGeom>
            <a:avLst/>
            <a:gdLst/>
            <a:ahLst/>
            <a:cxnLst/>
            <a:rect l="l" t="t" r="r" b="b"/>
            <a:pathLst>
              <a:path w="4380716" h="2874845">
                <a:moveTo>
                  <a:pt x="4380717" y="0"/>
                </a:moveTo>
                <a:lnTo>
                  <a:pt x="0" y="0"/>
                </a:lnTo>
                <a:lnTo>
                  <a:pt x="0" y="2874845"/>
                </a:lnTo>
                <a:lnTo>
                  <a:pt x="4380717" y="2874845"/>
                </a:lnTo>
                <a:lnTo>
                  <a:pt x="438071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4" name="Freeform 4"/>
          <p:cNvSpPr/>
          <p:nvPr/>
        </p:nvSpPr>
        <p:spPr>
          <a:xfrm rot="-4223576">
            <a:off x="14099060" y="6578883"/>
            <a:ext cx="5235368" cy="4673756"/>
          </a:xfrm>
          <a:custGeom>
            <a:avLst/>
            <a:gdLst/>
            <a:ahLst/>
            <a:cxnLst/>
            <a:rect l="l" t="t" r="r" b="b"/>
            <a:pathLst>
              <a:path w="5235368" h="4673756">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5" name="Freeform 5"/>
          <p:cNvSpPr/>
          <p:nvPr/>
        </p:nvSpPr>
        <p:spPr>
          <a:xfrm rot="4126251" flipV="1">
            <a:off x="16334453" y="4916130"/>
            <a:ext cx="4380716" cy="2874845"/>
          </a:xfrm>
          <a:custGeom>
            <a:avLst/>
            <a:gdLst/>
            <a:ahLst/>
            <a:cxnLst/>
            <a:rect l="l" t="t" r="r" b="b"/>
            <a:pathLst>
              <a:path w="4380716" h="2874845">
                <a:moveTo>
                  <a:pt x="0" y="2874845"/>
                </a:moveTo>
                <a:lnTo>
                  <a:pt x="4380716" y="2874845"/>
                </a:lnTo>
                <a:lnTo>
                  <a:pt x="4380716" y="0"/>
                </a:lnTo>
                <a:lnTo>
                  <a:pt x="0" y="0"/>
                </a:lnTo>
                <a:lnTo>
                  <a:pt x="0" y="287484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6" name="Freeform 6"/>
          <p:cNvSpPr/>
          <p:nvPr/>
        </p:nvSpPr>
        <p:spPr>
          <a:xfrm rot="-928387">
            <a:off x="17176941" y="6284086"/>
            <a:ext cx="719539" cy="1827399"/>
          </a:xfrm>
          <a:custGeom>
            <a:avLst/>
            <a:gdLst/>
            <a:ahLst/>
            <a:cxnLst/>
            <a:rect l="l" t="t" r="r" b="b"/>
            <a:pathLst>
              <a:path w="719538" h="1827398">
                <a:moveTo>
                  <a:pt x="0" y="0"/>
                </a:moveTo>
                <a:lnTo>
                  <a:pt x="719538" y="0"/>
                </a:lnTo>
                <a:lnTo>
                  <a:pt x="719538" y="1827398"/>
                </a:lnTo>
                <a:lnTo>
                  <a:pt x="0" y="1827398"/>
                </a:lnTo>
                <a:lnTo>
                  <a:pt x="0" y="0"/>
                </a:lnTo>
                <a:close/>
              </a:path>
            </a:pathLst>
          </a:custGeom>
          <a:blipFill>
            <a:blip r:embed="rId6"/>
            <a:stretch>
              <a:fillRect/>
            </a:stretch>
          </a:blipFill>
        </p:spPr>
        <p:txBody>
          <a:bodyPr/>
          <a:lstStyle/>
          <a:p>
            <a:endParaRPr lang="en-AE"/>
          </a:p>
        </p:txBody>
      </p:sp>
      <p:sp>
        <p:nvSpPr>
          <p:cNvPr id="7" name="Freeform 7"/>
          <p:cNvSpPr/>
          <p:nvPr/>
        </p:nvSpPr>
        <p:spPr>
          <a:xfrm rot="-1108938">
            <a:off x="14621431" y="7992981"/>
            <a:ext cx="3231811" cy="2848033"/>
          </a:xfrm>
          <a:custGeom>
            <a:avLst/>
            <a:gdLst/>
            <a:ahLst/>
            <a:cxnLst/>
            <a:rect l="l" t="t" r="r" b="b"/>
            <a:pathLst>
              <a:path w="3231810" h="2848033">
                <a:moveTo>
                  <a:pt x="0" y="0"/>
                </a:moveTo>
                <a:lnTo>
                  <a:pt x="3231810" y="0"/>
                </a:lnTo>
                <a:lnTo>
                  <a:pt x="3231810" y="2848033"/>
                </a:lnTo>
                <a:lnTo>
                  <a:pt x="0" y="2848033"/>
                </a:lnTo>
                <a:lnTo>
                  <a:pt x="0" y="0"/>
                </a:lnTo>
                <a:close/>
              </a:path>
            </a:pathLst>
          </a:custGeom>
          <a:blipFill>
            <a:blip r:embed="rId7"/>
            <a:stretch>
              <a:fillRect/>
            </a:stretch>
          </a:blipFill>
        </p:spPr>
        <p:txBody>
          <a:bodyPr/>
          <a:lstStyle/>
          <a:p>
            <a:endParaRPr lang="en-AE"/>
          </a:p>
        </p:txBody>
      </p:sp>
      <p:sp>
        <p:nvSpPr>
          <p:cNvPr id="8" name="Freeform 8"/>
          <p:cNvSpPr/>
          <p:nvPr/>
        </p:nvSpPr>
        <p:spPr>
          <a:xfrm rot="1528214">
            <a:off x="-145051" y="944518"/>
            <a:ext cx="1665022" cy="2979904"/>
          </a:xfrm>
          <a:custGeom>
            <a:avLst/>
            <a:gdLst/>
            <a:ahLst/>
            <a:cxnLst/>
            <a:rect l="l" t="t" r="r" b="b"/>
            <a:pathLst>
              <a:path w="1665022" h="2979904">
                <a:moveTo>
                  <a:pt x="0" y="0"/>
                </a:moveTo>
                <a:lnTo>
                  <a:pt x="1665021" y="0"/>
                </a:lnTo>
                <a:lnTo>
                  <a:pt x="1665021" y="2979904"/>
                </a:lnTo>
                <a:lnTo>
                  <a:pt x="0" y="2979904"/>
                </a:lnTo>
                <a:lnTo>
                  <a:pt x="0" y="0"/>
                </a:lnTo>
                <a:close/>
              </a:path>
            </a:pathLst>
          </a:custGeom>
          <a:blipFill>
            <a:blip r:embed="rId8"/>
            <a:stretch>
              <a:fillRect/>
            </a:stretch>
          </a:blipFill>
        </p:spPr>
        <p:txBody>
          <a:bodyPr/>
          <a:lstStyle/>
          <a:p>
            <a:endParaRPr lang="en-AE"/>
          </a:p>
        </p:txBody>
      </p:sp>
      <p:sp>
        <p:nvSpPr>
          <p:cNvPr id="9" name="Freeform 9"/>
          <p:cNvSpPr/>
          <p:nvPr/>
        </p:nvSpPr>
        <p:spPr>
          <a:xfrm rot="1182141">
            <a:off x="343485" y="3257686"/>
            <a:ext cx="687947" cy="1239543"/>
          </a:xfrm>
          <a:custGeom>
            <a:avLst/>
            <a:gdLst/>
            <a:ahLst/>
            <a:cxnLst/>
            <a:rect l="l" t="t" r="r" b="b"/>
            <a:pathLst>
              <a:path w="687946" h="1239543">
                <a:moveTo>
                  <a:pt x="0" y="0"/>
                </a:moveTo>
                <a:lnTo>
                  <a:pt x="687947" y="0"/>
                </a:lnTo>
                <a:lnTo>
                  <a:pt x="687947" y="1239544"/>
                </a:lnTo>
                <a:lnTo>
                  <a:pt x="0" y="1239544"/>
                </a:lnTo>
                <a:lnTo>
                  <a:pt x="0" y="0"/>
                </a:lnTo>
                <a:close/>
              </a:path>
            </a:pathLst>
          </a:custGeom>
          <a:blipFill>
            <a:blip r:embed="rId9"/>
            <a:stretch>
              <a:fillRect/>
            </a:stretch>
          </a:blipFill>
        </p:spPr>
        <p:txBody>
          <a:bodyPr/>
          <a:lstStyle/>
          <a:p>
            <a:endParaRPr lang="en-AE"/>
          </a:p>
        </p:txBody>
      </p:sp>
      <p:sp>
        <p:nvSpPr>
          <p:cNvPr id="10" name="Freeform 10"/>
          <p:cNvSpPr/>
          <p:nvPr/>
        </p:nvSpPr>
        <p:spPr>
          <a:xfrm rot="2564189">
            <a:off x="715791" y="4489134"/>
            <a:ext cx="720319" cy="472709"/>
          </a:xfrm>
          <a:custGeom>
            <a:avLst/>
            <a:gdLst/>
            <a:ahLst/>
            <a:cxnLst/>
            <a:rect l="l" t="t" r="r" b="b"/>
            <a:pathLst>
              <a:path w="720319" h="472709">
                <a:moveTo>
                  <a:pt x="0" y="0"/>
                </a:moveTo>
                <a:lnTo>
                  <a:pt x="720320" y="0"/>
                </a:lnTo>
                <a:lnTo>
                  <a:pt x="720320" y="472709"/>
                </a:lnTo>
                <a:lnTo>
                  <a:pt x="0" y="472709"/>
                </a:lnTo>
                <a:lnTo>
                  <a:pt x="0" y="0"/>
                </a:lnTo>
                <a:close/>
              </a:path>
            </a:pathLst>
          </a:custGeom>
          <a:blipFill>
            <a:blip r:embed="rId10"/>
            <a:stretch>
              <a:fillRect/>
            </a:stretch>
          </a:blipFill>
        </p:spPr>
        <p:txBody>
          <a:bodyPr/>
          <a:lstStyle/>
          <a:p>
            <a:endParaRPr lang="en-AE"/>
          </a:p>
        </p:txBody>
      </p:sp>
      <p:sp>
        <p:nvSpPr>
          <p:cNvPr id="11" name="Freeform 11"/>
          <p:cNvSpPr/>
          <p:nvPr/>
        </p:nvSpPr>
        <p:spPr>
          <a:xfrm rot="-729677">
            <a:off x="318850" y="5739098"/>
            <a:ext cx="619975" cy="678495"/>
          </a:xfrm>
          <a:custGeom>
            <a:avLst/>
            <a:gdLst/>
            <a:ahLst/>
            <a:cxnLst/>
            <a:rect l="l" t="t" r="r" b="b"/>
            <a:pathLst>
              <a:path w="619974" h="678494">
                <a:moveTo>
                  <a:pt x="0" y="0"/>
                </a:moveTo>
                <a:lnTo>
                  <a:pt x="619974" y="0"/>
                </a:lnTo>
                <a:lnTo>
                  <a:pt x="619974" y="678494"/>
                </a:lnTo>
                <a:lnTo>
                  <a:pt x="0" y="678494"/>
                </a:lnTo>
                <a:lnTo>
                  <a:pt x="0" y="0"/>
                </a:lnTo>
                <a:close/>
              </a:path>
            </a:pathLst>
          </a:custGeom>
          <a:blipFill>
            <a:blip r:embed="rId11"/>
            <a:stretch>
              <a:fillRect/>
            </a:stretch>
          </a:blipFill>
        </p:spPr>
        <p:txBody>
          <a:bodyPr/>
          <a:lstStyle/>
          <a:p>
            <a:endParaRPr lang="en-AE"/>
          </a:p>
        </p:txBody>
      </p:sp>
      <p:sp>
        <p:nvSpPr>
          <p:cNvPr id="12" name="Freeform 12"/>
          <p:cNvSpPr/>
          <p:nvPr/>
        </p:nvSpPr>
        <p:spPr>
          <a:xfrm rot="-1623800">
            <a:off x="249882" y="5292844"/>
            <a:ext cx="324791" cy="316265"/>
          </a:xfrm>
          <a:custGeom>
            <a:avLst/>
            <a:gdLst/>
            <a:ahLst/>
            <a:cxnLst/>
            <a:rect l="l" t="t" r="r" b="b"/>
            <a:pathLst>
              <a:path w="324791" h="316265">
                <a:moveTo>
                  <a:pt x="0" y="0"/>
                </a:moveTo>
                <a:lnTo>
                  <a:pt x="324791" y="0"/>
                </a:lnTo>
                <a:lnTo>
                  <a:pt x="324791" y="316266"/>
                </a:lnTo>
                <a:lnTo>
                  <a:pt x="0" y="316266"/>
                </a:lnTo>
                <a:lnTo>
                  <a:pt x="0" y="0"/>
                </a:lnTo>
                <a:close/>
              </a:path>
            </a:pathLst>
          </a:custGeom>
          <a:blipFill>
            <a:blip r:embed="rId12"/>
            <a:stretch>
              <a:fillRect/>
            </a:stretch>
          </a:blipFill>
        </p:spPr>
        <p:txBody>
          <a:bodyPr/>
          <a:lstStyle/>
          <a:p>
            <a:endParaRPr lang="en-AE"/>
          </a:p>
        </p:txBody>
      </p:sp>
      <p:sp>
        <p:nvSpPr>
          <p:cNvPr id="13" name="Freeform 13"/>
          <p:cNvSpPr/>
          <p:nvPr/>
        </p:nvSpPr>
        <p:spPr>
          <a:xfrm rot="3549923">
            <a:off x="150567" y="4686897"/>
            <a:ext cx="324791" cy="316265"/>
          </a:xfrm>
          <a:custGeom>
            <a:avLst/>
            <a:gdLst/>
            <a:ahLst/>
            <a:cxnLst/>
            <a:rect l="l" t="t" r="r" b="b"/>
            <a:pathLst>
              <a:path w="324791" h="316265">
                <a:moveTo>
                  <a:pt x="0" y="0"/>
                </a:moveTo>
                <a:lnTo>
                  <a:pt x="324791" y="0"/>
                </a:lnTo>
                <a:lnTo>
                  <a:pt x="324791" y="316266"/>
                </a:lnTo>
                <a:lnTo>
                  <a:pt x="0" y="316266"/>
                </a:lnTo>
                <a:lnTo>
                  <a:pt x="0" y="0"/>
                </a:lnTo>
                <a:close/>
              </a:path>
            </a:pathLst>
          </a:custGeom>
          <a:blipFill>
            <a:blip r:embed="rId12"/>
            <a:stretch>
              <a:fillRect/>
            </a:stretch>
          </a:blipFill>
        </p:spPr>
        <p:txBody>
          <a:bodyPr/>
          <a:lstStyle/>
          <a:p>
            <a:endParaRPr lang="en-AE"/>
          </a:p>
        </p:txBody>
      </p:sp>
      <p:sp>
        <p:nvSpPr>
          <p:cNvPr id="14" name="Freeform 14"/>
          <p:cNvSpPr/>
          <p:nvPr/>
        </p:nvSpPr>
        <p:spPr>
          <a:xfrm rot="-610609">
            <a:off x="929862" y="5230258"/>
            <a:ext cx="328615" cy="348663"/>
          </a:xfrm>
          <a:custGeom>
            <a:avLst/>
            <a:gdLst/>
            <a:ahLst/>
            <a:cxnLst/>
            <a:rect l="l" t="t" r="r" b="b"/>
            <a:pathLst>
              <a:path w="328614" h="348662">
                <a:moveTo>
                  <a:pt x="0" y="0"/>
                </a:moveTo>
                <a:lnTo>
                  <a:pt x="328614" y="0"/>
                </a:lnTo>
                <a:lnTo>
                  <a:pt x="328614" y="348662"/>
                </a:lnTo>
                <a:lnTo>
                  <a:pt x="0" y="348662"/>
                </a:lnTo>
                <a:lnTo>
                  <a:pt x="0" y="0"/>
                </a:lnTo>
                <a:close/>
              </a:path>
            </a:pathLst>
          </a:custGeom>
          <a:blipFill>
            <a:blip r:embed="rId13"/>
            <a:stretch>
              <a:fillRect/>
            </a:stretch>
          </a:blipFill>
        </p:spPr>
        <p:txBody>
          <a:bodyPr/>
          <a:lstStyle/>
          <a:p>
            <a:endParaRPr lang="en-AE"/>
          </a:p>
        </p:txBody>
      </p:sp>
      <p:sp>
        <p:nvSpPr>
          <p:cNvPr id="15" name="Freeform 15"/>
          <p:cNvSpPr/>
          <p:nvPr/>
        </p:nvSpPr>
        <p:spPr>
          <a:xfrm>
            <a:off x="595355" y="4994950"/>
            <a:ext cx="306291" cy="297103"/>
          </a:xfrm>
          <a:custGeom>
            <a:avLst/>
            <a:gdLst/>
            <a:ahLst/>
            <a:cxnLst/>
            <a:rect l="l" t="t" r="r" b="b"/>
            <a:pathLst>
              <a:path w="306291" h="297102">
                <a:moveTo>
                  <a:pt x="0" y="0"/>
                </a:moveTo>
                <a:lnTo>
                  <a:pt x="306291" y="0"/>
                </a:lnTo>
                <a:lnTo>
                  <a:pt x="306291" y="297102"/>
                </a:lnTo>
                <a:lnTo>
                  <a:pt x="0" y="297102"/>
                </a:lnTo>
                <a:lnTo>
                  <a:pt x="0" y="0"/>
                </a:lnTo>
                <a:close/>
              </a:path>
            </a:pathLst>
          </a:custGeom>
          <a:blipFill>
            <a:blip r:embed="rId14"/>
            <a:stretch>
              <a:fillRect/>
            </a:stretch>
          </a:blipFill>
        </p:spPr>
        <p:txBody>
          <a:bodyPr/>
          <a:lstStyle/>
          <a:p>
            <a:endParaRPr lang="en-AE"/>
          </a:p>
        </p:txBody>
      </p:sp>
      <p:sp>
        <p:nvSpPr>
          <p:cNvPr id="16" name="Freeform 16"/>
          <p:cNvSpPr/>
          <p:nvPr/>
        </p:nvSpPr>
        <p:spPr>
          <a:xfrm rot="-1132484" flipH="1">
            <a:off x="17011298" y="3013298"/>
            <a:ext cx="1520671" cy="2721559"/>
          </a:xfrm>
          <a:custGeom>
            <a:avLst/>
            <a:gdLst/>
            <a:ahLst/>
            <a:cxnLst/>
            <a:rect l="l" t="t" r="r" b="b"/>
            <a:pathLst>
              <a:path w="1520670" h="2721558">
                <a:moveTo>
                  <a:pt x="1520671" y="0"/>
                </a:moveTo>
                <a:lnTo>
                  <a:pt x="0" y="0"/>
                </a:lnTo>
                <a:lnTo>
                  <a:pt x="0" y="2721557"/>
                </a:lnTo>
                <a:lnTo>
                  <a:pt x="1520671" y="2721557"/>
                </a:lnTo>
                <a:lnTo>
                  <a:pt x="1520671" y="0"/>
                </a:lnTo>
                <a:close/>
              </a:path>
            </a:pathLst>
          </a:custGeom>
          <a:blipFill>
            <a:blip r:embed="rId8"/>
            <a:stretch>
              <a:fillRect/>
            </a:stretch>
          </a:blipFill>
        </p:spPr>
        <p:txBody>
          <a:bodyPr/>
          <a:lstStyle/>
          <a:p>
            <a:endParaRPr lang="en-AE"/>
          </a:p>
        </p:txBody>
      </p:sp>
      <p:sp>
        <p:nvSpPr>
          <p:cNvPr id="17" name="Freeform 17"/>
          <p:cNvSpPr/>
          <p:nvPr/>
        </p:nvSpPr>
        <p:spPr>
          <a:xfrm rot="2024416">
            <a:off x="16756611" y="4669617"/>
            <a:ext cx="743855" cy="1714937"/>
          </a:xfrm>
          <a:custGeom>
            <a:avLst/>
            <a:gdLst/>
            <a:ahLst/>
            <a:cxnLst/>
            <a:rect l="l" t="t" r="r" b="b"/>
            <a:pathLst>
              <a:path w="743854" h="1714937">
                <a:moveTo>
                  <a:pt x="0" y="0"/>
                </a:moveTo>
                <a:lnTo>
                  <a:pt x="743854" y="0"/>
                </a:lnTo>
                <a:lnTo>
                  <a:pt x="743854" y="1714937"/>
                </a:lnTo>
                <a:lnTo>
                  <a:pt x="0" y="1714937"/>
                </a:lnTo>
                <a:lnTo>
                  <a:pt x="0" y="0"/>
                </a:lnTo>
                <a:close/>
              </a:path>
            </a:pathLst>
          </a:custGeom>
          <a:blipFill>
            <a:blip r:embed="rId15"/>
            <a:stretch>
              <a:fillRect/>
            </a:stretch>
          </a:blipFill>
        </p:spPr>
        <p:txBody>
          <a:bodyPr/>
          <a:lstStyle/>
          <a:p>
            <a:endParaRPr lang="en-AE"/>
          </a:p>
        </p:txBody>
      </p:sp>
      <p:sp>
        <p:nvSpPr>
          <p:cNvPr id="18" name="Freeform 18"/>
          <p:cNvSpPr/>
          <p:nvPr/>
        </p:nvSpPr>
        <p:spPr>
          <a:xfrm rot="-798013">
            <a:off x="17575850" y="5193700"/>
            <a:ext cx="502177" cy="1088731"/>
          </a:xfrm>
          <a:custGeom>
            <a:avLst/>
            <a:gdLst/>
            <a:ahLst/>
            <a:cxnLst/>
            <a:rect l="l" t="t" r="r" b="b"/>
            <a:pathLst>
              <a:path w="502177" h="1088730">
                <a:moveTo>
                  <a:pt x="0" y="0"/>
                </a:moveTo>
                <a:lnTo>
                  <a:pt x="502177" y="0"/>
                </a:lnTo>
                <a:lnTo>
                  <a:pt x="502177" y="1088730"/>
                </a:lnTo>
                <a:lnTo>
                  <a:pt x="0" y="1088730"/>
                </a:lnTo>
                <a:lnTo>
                  <a:pt x="0" y="0"/>
                </a:lnTo>
                <a:close/>
              </a:path>
            </a:pathLst>
          </a:custGeom>
          <a:blipFill>
            <a:blip r:embed="rId16"/>
            <a:stretch>
              <a:fillRect/>
            </a:stretch>
          </a:blipFill>
        </p:spPr>
        <p:txBody>
          <a:bodyPr/>
          <a:lstStyle/>
          <a:p>
            <a:endParaRPr lang="en-AE"/>
          </a:p>
        </p:txBody>
      </p:sp>
      <p:sp>
        <p:nvSpPr>
          <p:cNvPr id="19" name="TextBox 19"/>
          <p:cNvSpPr txBox="1"/>
          <p:nvPr/>
        </p:nvSpPr>
        <p:spPr>
          <a:xfrm>
            <a:off x="1384093" y="1698413"/>
            <a:ext cx="15130481" cy="7519366"/>
          </a:xfrm>
          <a:prstGeom prst="rect">
            <a:avLst/>
          </a:prstGeom>
        </p:spPr>
        <p:txBody>
          <a:bodyPr lIns="0" tIns="0" rIns="0" bIns="0" rtlCol="0" anchor="t">
            <a:spAutoFit/>
          </a:bodyPr>
          <a:lstStyle/>
          <a:p>
            <a:pPr algn="just">
              <a:lnSpc>
                <a:spcPts val="4760"/>
              </a:lnSpc>
            </a:pPr>
            <a:r>
              <a:rPr lang="en-US" sz="3400" spc="35">
                <a:solidFill>
                  <a:srgbClr val="000000"/>
                </a:solidFill>
                <a:latin typeface="Josefin Sans Bold"/>
              </a:rPr>
              <a:t>     Green market ‘</a:t>
            </a:r>
          </a:p>
          <a:p>
            <a:pPr algn="just">
              <a:lnSpc>
                <a:spcPts val="4480"/>
              </a:lnSpc>
            </a:pPr>
            <a:endParaRPr lang="en-US" sz="3400" spc="35">
              <a:solidFill>
                <a:srgbClr val="000000"/>
              </a:solidFill>
              <a:latin typeface="Josefin Sans Bold"/>
            </a:endParaRPr>
          </a:p>
          <a:p>
            <a:pPr marL="690865" lvl="1" indent="-345433">
              <a:lnSpc>
                <a:spcPts val="4480"/>
              </a:lnSpc>
              <a:buFont typeface="Arial"/>
              <a:buChar char="•"/>
            </a:pPr>
            <a:r>
              <a:rPr lang="en-US" sz="3200" spc="32">
                <a:solidFill>
                  <a:srgbClr val="000000"/>
                </a:solidFill>
                <a:latin typeface="Josefin Sans"/>
              </a:rPr>
              <a:t>First step towards sustainability and effective resource management. </a:t>
            </a:r>
          </a:p>
          <a:p>
            <a:pPr>
              <a:lnSpc>
                <a:spcPts val="4480"/>
              </a:lnSpc>
            </a:pPr>
            <a:endParaRPr lang="en-US" sz="3200" spc="32">
              <a:solidFill>
                <a:srgbClr val="000000"/>
              </a:solidFill>
              <a:latin typeface="Josefin Sans"/>
            </a:endParaRPr>
          </a:p>
          <a:p>
            <a:pPr marL="690865" lvl="1" indent="-345433">
              <a:lnSpc>
                <a:spcPts val="4480"/>
              </a:lnSpc>
              <a:buFont typeface="Arial"/>
              <a:buChar char="•"/>
            </a:pPr>
            <a:r>
              <a:rPr lang="en-US" sz="3200" spc="32">
                <a:solidFill>
                  <a:srgbClr val="000000"/>
                </a:solidFill>
                <a:latin typeface="Josefin Sans"/>
              </a:rPr>
              <a:t>A web application aims to bridge the gap by connecting food providers with excess or near-expiry items to farms, biogas facilities, and fertilizer firms.</a:t>
            </a:r>
          </a:p>
          <a:p>
            <a:pPr>
              <a:lnSpc>
                <a:spcPts val="4480"/>
              </a:lnSpc>
            </a:pPr>
            <a:endParaRPr lang="en-US" sz="3200" spc="32">
              <a:solidFill>
                <a:srgbClr val="000000"/>
              </a:solidFill>
              <a:latin typeface="Josefin Sans"/>
            </a:endParaRPr>
          </a:p>
          <a:p>
            <a:pPr marL="690865" lvl="1" indent="-345433">
              <a:lnSpc>
                <a:spcPts val="4480"/>
              </a:lnSpc>
              <a:buFont typeface="Arial"/>
              <a:buChar char="•"/>
            </a:pPr>
            <a:r>
              <a:rPr lang="en-US" sz="3200" spc="32">
                <a:solidFill>
                  <a:srgbClr val="000000"/>
                </a:solidFill>
                <a:latin typeface="Josefin Sans"/>
              </a:rPr>
              <a:t> Food waste diverted from landfills, used for energy production or improving soil fertility due to better communication and transactions.</a:t>
            </a:r>
          </a:p>
          <a:p>
            <a:pPr>
              <a:lnSpc>
                <a:spcPts val="4480"/>
              </a:lnSpc>
            </a:pPr>
            <a:endParaRPr lang="en-US" sz="3200" spc="32">
              <a:solidFill>
                <a:srgbClr val="000000"/>
              </a:solidFill>
              <a:latin typeface="Josefin Sans"/>
            </a:endParaRPr>
          </a:p>
          <a:p>
            <a:pPr marL="690865" lvl="1" indent="-345433">
              <a:lnSpc>
                <a:spcPts val="4480"/>
              </a:lnSpc>
              <a:buFont typeface="Arial"/>
              <a:buChar char="•"/>
            </a:pPr>
            <a:r>
              <a:rPr lang="en-US" sz="3200" spc="32">
                <a:solidFill>
                  <a:srgbClr val="000000"/>
                </a:solidFill>
                <a:latin typeface="Josefin Sans"/>
              </a:rPr>
              <a:t>Strategy converts trash to resources, reducing food waste and promoting circular economy ideas.</a:t>
            </a:r>
          </a:p>
          <a:p>
            <a:pPr>
              <a:lnSpc>
                <a:spcPts val="4480"/>
              </a:lnSpc>
            </a:pPr>
            <a:endParaRPr lang="en-US" sz="3200" spc="32">
              <a:solidFill>
                <a:srgbClr val="000000"/>
              </a:solidFill>
              <a:latin typeface="Josefin Sans"/>
            </a:endParaRPr>
          </a:p>
        </p:txBody>
      </p:sp>
      <p:sp>
        <p:nvSpPr>
          <p:cNvPr id="20" name="TextBox 20"/>
          <p:cNvSpPr txBox="1"/>
          <p:nvPr/>
        </p:nvSpPr>
        <p:spPr>
          <a:xfrm>
            <a:off x="2079800" y="626538"/>
            <a:ext cx="9483133" cy="965649"/>
          </a:xfrm>
          <a:prstGeom prst="rect">
            <a:avLst/>
          </a:prstGeom>
        </p:spPr>
        <p:txBody>
          <a:bodyPr lIns="0" tIns="0" rIns="0" bIns="0" rtlCol="0" anchor="t">
            <a:spAutoFit/>
          </a:bodyPr>
          <a:lstStyle/>
          <a:p>
            <a:pPr algn="ctr">
              <a:lnSpc>
                <a:spcPts val="7840"/>
              </a:lnSpc>
            </a:pPr>
            <a:r>
              <a:rPr lang="en-US" sz="5600" spc="168" dirty="0">
                <a:solidFill>
                  <a:srgbClr val="00806C"/>
                </a:solidFill>
                <a:latin typeface="TAN Kindred"/>
              </a:rPr>
              <a:t>SOLUTION:</a:t>
            </a:r>
          </a:p>
        </p:txBody>
      </p:sp>
      <p:sp>
        <p:nvSpPr>
          <p:cNvPr id="21" name="TextBox 21"/>
          <p:cNvSpPr txBox="1"/>
          <p:nvPr/>
        </p:nvSpPr>
        <p:spPr>
          <a:xfrm>
            <a:off x="312962" y="9111617"/>
            <a:ext cx="10987959" cy="907300"/>
          </a:xfrm>
          <a:prstGeom prst="rect">
            <a:avLst/>
          </a:prstGeom>
        </p:spPr>
        <p:txBody>
          <a:bodyPr lIns="0" tIns="0" rIns="0" bIns="0" rtlCol="0" anchor="t">
            <a:spAutoFit/>
          </a:bodyPr>
          <a:lstStyle/>
          <a:p>
            <a:pPr>
              <a:lnSpc>
                <a:spcPts val="3616"/>
              </a:lnSpc>
              <a:spcBef>
                <a:spcPct val="0"/>
              </a:spcBef>
            </a:pPr>
            <a:r>
              <a:rPr lang="en-US" sz="2583" spc="77">
                <a:solidFill>
                  <a:srgbClr val="3C5949">
                    <a:alpha val="10980"/>
                  </a:srgbClr>
                </a:solidFill>
                <a:latin typeface="Josefin Sans"/>
              </a:rPr>
              <a:t>Join us to discover how Green Market is revolutionizing resource management and helping achieve sustainability goals.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10"/>
                                        </p:tgtEl>
                                        <p:attrNameLst>
                                          <p:attrName>r</p:attrName>
                                        </p:attrNameLst>
                                      </p:cBhvr>
                                    </p:animRot>
                                    <p:animRot by="-240000">
                                      <p:cBhvr>
                                        <p:cTn id="13" dur="200" fill="hold">
                                          <p:stCondLst>
                                            <p:cond delay="200"/>
                                          </p:stCondLst>
                                        </p:cTn>
                                        <p:tgtEl>
                                          <p:spTgt spid="10"/>
                                        </p:tgtEl>
                                        <p:attrNameLst>
                                          <p:attrName>r</p:attrName>
                                        </p:attrNameLst>
                                      </p:cBhvr>
                                    </p:animRot>
                                    <p:animRot by="240000">
                                      <p:cBhvr>
                                        <p:cTn id="14" dur="200" fill="hold">
                                          <p:stCondLst>
                                            <p:cond delay="400"/>
                                          </p:stCondLst>
                                        </p:cTn>
                                        <p:tgtEl>
                                          <p:spTgt spid="10"/>
                                        </p:tgtEl>
                                        <p:attrNameLst>
                                          <p:attrName>r</p:attrName>
                                        </p:attrNameLst>
                                      </p:cBhvr>
                                    </p:animRot>
                                    <p:animRot by="-240000">
                                      <p:cBhvr>
                                        <p:cTn id="15" dur="200" fill="hold">
                                          <p:stCondLst>
                                            <p:cond delay="600"/>
                                          </p:stCondLst>
                                        </p:cTn>
                                        <p:tgtEl>
                                          <p:spTgt spid="10"/>
                                        </p:tgtEl>
                                        <p:attrNameLst>
                                          <p:attrName>r</p:attrName>
                                        </p:attrNameLst>
                                      </p:cBhvr>
                                    </p:animRot>
                                    <p:animRot by="120000">
                                      <p:cBhvr>
                                        <p:cTn id="16" dur="200" fill="hold">
                                          <p:stCondLst>
                                            <p:cond delay="800"/>
                                          </p:stCondLst>
                                        </p:cTn>
                                        <p:tgtEl>
                                          <p:spTgt spid="10"/>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11"/>
                                        </p:tgtEl>
                                        <p:attrNameLst>
                                          <p:attrName>r</p:attrName>
                                        </p:attrNameLst>
                                      </p:cBhvr>
                                    </p:animRot>
                                    <p:animRot by="-240000">
                                      <p:cBhvr>
                                        <p:cTn id="19" dur="200" fill="hold">
                                          <p:stCondLst>
                                            <p:cond delay="200"/>
                                          </p:stCondLst>
                                        </p:cTn>
                                        <p:tgtEl>
                                          <p:spTgt spid="11"/>
                                        </p:tgtEl>
                                        <p:attrNameLst>
                                          <p:attrName>r</p:attrName>
                                        </p:attrNameLst>
                                      </p:cBhvr>
                                    </p:animRot>
                                    <p:animRot by="240000">
                                      <p:cBhvr>
                                        <p:cTn id="20" dur="200" fill="hold">
                                          <p:stCondLst>
                                            <p:cond delay="400"/>
                                          </p:stCondLst>
                                        </p:cTn>
                                        <p:tgtEl>
                                          <p:spTgt spid="11"/>
                                        </p:tgtEl>
                                        <p:attrNameLst>
                                          <p:attrName>r</p:attrName>
                                        </p:attrNameLst>
                                      </p:cBhvr>
                                    </p:animRot>
                                    <p:animRot by="-240000">
                                      <p:cBhvr>
                                        <p:cTn id="21" dur="200" fill="hold">
                                          <p:stCondLst>
                                            <p:cond delay="600"/>
                                          </p:stCondLst>
                                        </p:cTn>
                                        <p:tgtEl>
                                          <p:spTgt spid="11"/>
                                        </p:tgtEl>
                                        <p:attrNameLst>
                                          <p:attrName>r</p:attrName>
                                        </p:attrNameLst>
                                      </p:cBhvr>
                                    </p:animRot>
                                    <p:animRot by="120000">
                                      <p:cBhvr>
                                        <p:cTn id="22" dur="200" fill="hold">
                                          <p:stCondLst>
                                            <p:cond delay="800"/>
                                          </p:stCondLst>
                                        </p:cTn>
                                        <p:tgtEl>
                                          <p:spTgt spid="11"/>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15"/>
                                        </p:tgtEl>
                                        <p:attrNameLst>
                                          <p:attrName>r</p:attrName>
                                        </p:attrNameLst>
                                      </p:cBhvr>
                                    </p:animRot>
                                    <p:animRot by="-240000">
                                      <p:cBhvr>
                                        <p:cTn id="25" dur="200" fill="hold">
                                          <p:stCondLst>
                                            <p:cond delay="200"/>
                                          </p:stCondLst>
                                        </p:cTn>
                                        <p:tgtEl>
                                          <p:spTgt spid="15"/>
                                        </p:tgtEl>
                                        <p:attrNameLst>
                                          <p:attrName>r</p:attrName>
                                        </p:attrNameLst>
                                      </p:cBhvr>
                                    </p:animRot>
                                    <p:animRot by="240000">
                                      <p:cBhvr>
                                        <p:cTn id="26" dur="200" fill="hold">
                                          <p:stCondLst>
                                            <p:cond delay="400"/>
                                          </p:stCondLst>
                                        </p:cTn>
                                        <p:tgtEl>
                                          <p:spTgt spid="15"/>
                                        </p:tgtEl>
                                        <p:attrNameLst>
                                          <p:attrName>r</p:attrName>
                                        </p:attrNameLst>
                                      </p:cBhvr>
                                    </p:animRot>
                                    <p:animRot by="-240000">
                                      <p:cBhvr>
                                        <p:cTn id="27" dur="200" fill="hold">
                                          <p:stCondLst>
                                            <p:cond delay="600"/>
                                          </p:stCondLst>
                                        </p:cTn>
                                        <p:tgtEl>
                                          <p:spTgt spid="15"/>
                                        </p:tgtEl>
                                        <p:attrNameLst>
                                          <p:attrName>r</p:attrName>
                                        </p:attrNameLst>
                                      </p:cBhvr>
                                    </p:animRot>
                                    <p:animRot by="120000">
                                      <p:cBhvr>
                                        <p:cTn id="28" dur="200" fill="hold">
                                          <p:stCondLst>
                                            <p:cond delay="800"/>
                                          </p:stCondLst>
                                        </p:cTn>
                                        <p:tgtEl>
                                          <p:spTgt spid="15"/>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14"/>
                                        </p:tgtEl>
                                        <p:attrNameLst>
                                          <p:attrName>r</p:attrName>
                                        </p:attrNameLst>
                                      </p:cBhvr>
                                    </p:animRot>
                                    <p:animRot by="-240000">
                                      <p:cBhvr>
                                        <p:cTn id="31" dur="200" fill="hold">
                                          <p:stCondLst>
                                            <p:cond delay="200"/>
                                          </p:stCondLst>
                                        </p:cTn>
                                        <p:tgtEl>
                                          <p:spTgt spid="14"/>
                                        </p:tgtEl>
                                        <p:attrNameLst>
                                          <p:attrName>r</p:attrName>
                                        </p:attrNameLst>
                                      </p:cBhvr>
                                    </p:animRot>
                                    <p:animRot by="240000">
                                      <p:cBhvr>
                                        <p:cTn id="32" dur="200" fill="hold">
                                          <p:stCondLst>
                                            <p:cond delay="400"/>
                                          </p:stCondLst>
                                        </p:cTn>
                                        <p:tgtEl>
                                          <p:spTgt spid="14"/>
                                        </p:tgtEl>
                                        <p:attrNameLst>
                                          <p:attrName>r</p:attrName>
                                        </p:attrNameLst>
                                      </p:cBhvr>
                                    </p:animRot>
                                    <p:animRot by="-240000">
                                      <p:cBhvr>
                                        <p:cTn id="33" dur="200" fill="hold">
                                          <p:stCondLst>
                                            <p:cond delay="600"/>
                                          </p:stCondLst>
                                        </p:cTn>
                                        <p:tgtEl>
                                          <p:spTgt spid="14"/>
                                        </p:tgtEl>
                                        <p:attrNameLst>
                                          <p:attrName>r</p:attrName>
                                        </p:attrNameLst>
                                      </p:cBhvr>
                                    </p:animRot>
                                    <p:animRot by="120000">
                                      <p:cBhvr>
                                        <p:cTn id="34" dur="200" fill="hold">
                                          <p:stCondLst>
                                            <p:cond delay="800"/>
                                          </p:stCondLst>
                                        </p:cTn>
                                        <p:tgtEl>
                                          <p:spTgt spid="14"/>
                                        </p:tgtEl>
                                        <p:attrNameLst>
                                          <p:attrName>r</p:attrName>
                                        </p:attrNameLst>
                                      </p:cBhvr>
                                    </p:animRot>
                                  </p:childTnLst>
                                </p:cTn>
                              </p:par>
                              <p:par>
                                <p:cTn id="35" presetID="32" presetClass="emph" presetSubtype="0" fill="hold" grpId="0" nodeType="withEffect">
                                  <p:stCondLst>
                                    <p:cond delay="0"/>
                                  </p:stCondLst>
                                  <p:childTnLst>
                                    <p:animRot by="120000">
                                      <p:cBhvr>
                                        <p:cTn id="36" dur="100" fill="hold">
                                          <p:stCondLst>
                                            <p:cond delay="0"/>
                                          </p:stCondLst>
                                        </p:cTn>
                                        <p:tgtEl>
                                          <p:spTgt spid="12"/>
                                        </p:tgtEl>
                                        <p:attrNameLst>
                                          <p:attrName>r</p:attrName>
                                        </p:attrNameLst>
                                      </p:cBhvr>
                                    </p:animRot>
                                    <p:animRot by="-240000">
                                      <p:cBhvr>
                                        <p:cTn id="37" dur="200" fill="hold">
                                          <p:stCondLst>
                                            <p:cond delay="200"/>
                                          </p:stCondLst>
                                        </p:cTn>
                                        <p:tgtEl>
                                          <p:spTgt spid="12"/>
                                        </p:tgtEl>
                                        <p:attrNameLst>
                                          <p:attrName>r</p:attrName>
                                        </p:attrNameLst>
                                      </p:cBhvr>
                                    </p:animRot>
                                    <p:animRot by="240000">
                                      <p:cBhvr>
                                        <p:cTn id="38" dur="200" fill="hold">
                                          <p:stCondLst>
                                            <p:cond delay="400"/>
                                          </p:stCondLst>
                                        </p:cTn>
                                        <p:tgtEl>
                                          <p:spTgt spid="12"/>
                                        </p:tgtEl>
                                        <p:attrNameLst>
                                          <p:attrName>r</p:attrName>
                                        </p:attrNameLst>
                                      </p:cBhvr>
                                    </p:animRot>
                                    <p:animRot by="-240000">
                                      <p:cBhvr>
                                        <p:cTn id="39" dur="200" fill="hold">
                                          <p:stCondLst>
                                            <p:cond delay="600"/>
                                          </p:stCondLst>
                                        </p:cTn>
                                        <p:tgtEl>
                                          <p:spTgt spid="12"/>
                                        </p:tgtEl>
                                        <p:attrNameLst>
                                          <p:attrName>r</p:attrName>
                                        </p:attrNameLst>
                                      </p:cBhvr>
                                    </p:animRot>
                                    <p:animRot by="120000">
                                      <p:cBhvr>
                                        <p:cTn id="40" dur="200" fill="hold">
                                          <p:stCondLst>
                                            <p:cond delay="800"/>
                                          </p:stCondLst>
                                        </p:cTn>
                                        <p:tgtEl>
                                          <p:spTgt spid="12"/>
                                        </p:tgtEl>
                                        <p:attrNameLst>
                                          <p:attrName>r</p:attrName>
                                        </p:attrNameLst>
                                      </p:cBhvr>
                                    </p:animRot>
                                  </p:childTnLst>
                                </p:cTn>
                              </p:par>
                              <p:par>
                                <p:cTn id="41" presetID="26" presetClass="emph" presetSubtype="0" fill="hold" grpId="0" nodeType="withEffect">
                                  <p:stCondLst>
                                    <p:cond delay="0"/>
                                  </p:stCondLst>
                                  <p:childTnLst>
                                    <p:animEffect transition="out" filter="fade">
                                      <p:cBhvr>
                                        <p:cTn id="42" dur="500" tmFilter="0, 0; .2, .5; .8, .5; 1, 0"/>
                                        <p:tgtEl>
                                          <p:spTgt spid="20"/>
                                        </p:tgtEl>
                                      </p:cBhvr>
                                    </p:animEffect>
                                    <p:animScale>
                                      <p:cBhvr>
                                        <p:cTn id="4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0D8"/>
        </a:solidFill>
        <a:effectLst/>
      </p:bgPr>
    </p:bg>
    <p:spTree>
      <p:nvGrpSpPr>
        <p:cNvPr id="1" name=""/>
        <p:cNvGrpSpPr/>
        <p:nvPr/>
      </p:nvGrpSpPr>
      <p:grpSpPr>
        <a:xfrm>
          <a:off x="0" y="0"/>
          <a:ext cx="0" cy="0"/>
          <a:chOff x="0" y="0"/>
          <a:chExt cx="0" cy="0"/>
        </a:xfrm>
      </p:grpSpPr>
      <p:sp>
        <p:nvSpPr>
          <p:cNvPr id="3" name="Freeform 3"/>
          <p:cNvSpPr/>
          <p:nvPr/>
        </p:nvSpPr>
        <p:spPr>
          <a:xfrm>
            <a:off x="-1660628" y="7312413"/>
            <a:ext cx="5235368" cy="4673756"/>
          </a:xfrm>
          <a:custGeom>
            <a:avLst/>
            <a:gdLst/>
            <a:ahLst/>
            <a:cxnLst/>
            <a:rect l="l" t="t" r="r" b="b"/>
            <a:pathLst>
              <a:path w="5235368" h="4673756">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5" name="Freeform 5"/>
          <p:cNvSpPr/>
          <p:nvPr/>
        </p:nvSpPr>
        <p:spPr>
          <a:xfrm rot="-7251473">
            <a:off x="-3000185" y="4394050"/>
            <a:ext cx="4745395" cy="4296740"/>
          </a:xfrm>
          <a:custGeom>
            <a:avLst/>
            <a:gdLst/>
            <a:ahLst/>
            <a:cxnLst/>
            <a:rect l="l" t="t" r="r" b="b"/>
            <a:pathLst>
              <a:path w="4745395" h="4296740">
                <a:moveTo>
                  <a:pt x="0" y="0"/>
                </a:moveTo>
                <a:lnTo>
                  <a:pt x="4745395" y="0"/>
                </a:lnTo>
                <a:lnTo>
                  <a:pt x="4745395" y="4296739"/>
                </a:lnTo>
                <a:lnTo>
                  <a:pt x="0" y="429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6" name="Freeform 6"/>
          <p:cNvSpPr/>
          <p:nvPr/>
        </p:nvSpPr>
        <p:spPr>
          <a:xfrm rot="483983">
            <a:off x="106271" y="8254734"/>
            <a:ext cx="3124124" cy="3455889"/>
          </a:xfrm>
          <a:custGeom>
            <a:avLst/>
            <a:gdLst/>
            <a:ahLst/>
            <a:cxnLst/>
            <a:rect l="l" t="t" r="r" b="b"/>
            <a:pathLst>
              <a:path w="3124124" h="3455889">
                <a:moveTo>
                  <a:pt x="0" y="0"/>
                </a:moveTo>
                <a:lnTo>
                  <a:pt x="3124124" y="0"/>
                </a:lnTo>
                <a:lnTo>
                  <a:pt x="3124124" y="3455889"/>
                </a:lnTo>
                <a:lnTo>
                  <a:pt x="0" y="3455889"/>
                </a:lnTo>
                <a:lnTo>
                  <a:pt x="0" y="0"/>
                </a:lnTo>
                <a:close/>
              </a:path>
            </a:pathLst>
          </a:custGeom>
          <a:blipFill>
            <a:blip r:embed="rId6"/>
            <a:stretch>
              <a:fillRect/>
            </a:stretch>
          </a:blipFill>
        </p:spPr>
        <p:txBody>
          <a:bodyPr/>
          <a:lstStyle/>
          <a:p>
            <a:endParaRPr lang="en-AE"/>
          </a:p>
        </p:txBody>
      </p:sp>
      <p:sp>
        <p:nvSpPr>
          <p:cNvPr id="7" name="Freeform 7"/>
          <p:cNvSpPr/>
          <p:nvPr/>
        </p:nvSpPr>
        <p:spPr>
          <a:xfrm rot="-807852">
            <a:off x="-1170645" y="7180824"/>
            <a:ext cx="1996758" cy="1875621"/>
          </a:xfrm>
          <a:custGeom>
            <a:avLst/>
            <a:gdLst/>
            <a:ahLst/>
            <a:cxnLst/>
            <a:rect l="l" t="t" r="r" b="b"/>
            <a:pathLst>
              <a:path w="1996758" h="1875621">
                <a:moveTo>
                  <a:pt x="0" y="0"/>
                </a:moveTo>
                <a:lnTo>
                  <a:pt x="1996758" y="0"/>
                </a:lnTo>
                <a:lnTo>
                  <a:pt x="1996758" y="1875621"/>
                </a:lnTo>
                <a:lnTo>
                  <a:pt x="0" y="1875621"/>
                </a:lnTo>
                <a:lnTo>
                  <a:pt x="0" y="0"/>
                </a:lnTo>
                <a:close/>
              </a:path>
            </a:pathLst>
          </a:custGeom>
          <a:blipFill>
            <a:blip r:embed="rId7"/>
            <a:stretch>
              <a:fillRect/>
            </a:stretch>
          </a:blipFill>
        </p:spPr>
        <p:txBody>
          <a:bodyPr/>
          <a:lstStyle/>
          <a:p>
            <a:endParaRPr lang="en-AE"/>
          </a:p>
        </p:txBody>
      </p:sp>
      <p:sp>
        <p:nvSpPr>
          <p:cNvPr id="8" name="Freeform 8"/>
          <p:cNvSpPr/>
          <p:nvPr/>
        </p:nvSpPr>
        <p:spPr>
          <a:xfrm rot="-431851">
            <a:off x="2860840" y="9367166"/>
            <a:ext cx="2865605" cy="2449137"/>
          </a:xfrm>
          <a:custGeom>
            <a:avLst/>
            <a:gdLst/>
            <a:ahLst/>
            <a:cxnLst/>
            <a:rect l="l" t="t" r="r" b="b"/>
            <a:pathLst>
              <a:path w="2865605" h="2449137">
                <a:moveTo>
                  <a:pt x="0" y="0"/>
                </a:moveTo>
                <a:lnTo>
                  <a:pt x="2865605" y="0"/>
                </a:lnTo>
                <a:lnTo>
                  <a:pt x="2865605" y="2449137"/>
                </a:lnTo>
                <a:lnTo>
                  <a:pt x="0" y="2449137"/>
                </a:lnTo>
                <a:lnTo>
                  <a:pt x="0" y="0"/>
                </a:lnTo>
                <a:close/>
              </a:path>
            </a:pathLst>
          </a:custGeom>
          <a:blipFill>
            <a:blip r:embed="rId8"/>
            <a:stretch>
              <a:fillRect/>
            </a:stretch>
          </a:blipFill>
        </p:spPr>
        <p:txBody>
          <a:bodyPr/>
          <a:lstStyle/>
          <a:p>
            <a:endParaRPr lang="en-AE"/>
          </a:p>
        </p:txBody>
      </p:sp>
      <p:sp>
        <p:nvSpPr>
          <p:cNvPr id="9" name="Freeform 9"/>
          <p:cNvSpPr/>
          <p:nvPr/>
        </p:nvSpPr>
        <p:spPr>
          <a:xfrm rot="-866149">
            <a:off x="-33817" y="3955026"/>
            <a:ext cx="753473" cy="1358425"/>
          </a:xfrm>
          <a:custGeom>
            <a:avLst/>
            <a:gdLst/>
            <a:ahLst/>
            <a:cxnLst/>
            <a:rect l="l" t="t" r="r" b="b"/>
            <a:pathLst>
              <a:path w="753473" h="1358425">
                <a:moveTo>
                  <a:pt x="0" y="0"/>
                </a:moveTo>
                <a:lnTo>
                  <a:pt x="753473" y="0"/>
                </a:lnTo>
                <a:lnTo>
                  <a:pt x="753473" y="1358425"/>
                </a:lnTo>
                <a:lnTo>
                  <a:pt x="0" y="1358425"/>
                </a:lnTo>
                <a:lnTo>
                  <a:pt x="0" y="0"/>
                </a:lnTo>
                <a:close/>
              </a:path>
            </a:pathLst>
          </a:custGeom>
          <a:blipFill>
            <a:blip r:embed="rId9"/>
            <a:stretch>
              <a:fillRect/>
            </a:stretch>
          </a:blipFill>
        </p:spPr>
        <p:txBody>
          <a:bodyPr/>
          <a:lstStyle/>
          <a:p>
            <a:endParaRPr lang="en-AE"/>
          </a:p>
        </p:txBody>
      </p:sp>
      <p:sp>
        <p:nvSpPr>
          <p:cNvPr id="10" name="Freeform 10"/>
          <p:cNvSpPr/>
          <p:nvPr/>
        </p:nvSpPr>
        <p:spPr>
          <a:xfrm rot="3441934">
            <a:off x="630775" y="6794013"/>
            <a:ext cx="694364" cy="455967"/>
          </a:xfrm>
          <a:custGeom>
            <a:avLst/>
            <a:gdLst/>
            <a:ahLst/>
            <a:cxnLst/>
            <a:rect l="l" t="t" r="r" b="b"/>
            <a:pathLst>
              <a:path w="694364" h="455966">
                <a:moveTo>
                  <a:pt x="0" y="0"/>
                </a:moveTo>
                <a:lnTo>
                  <a:pt x="694363" y="0"/>
                </a:lnTo>
                <a:lnTo>
                  <a:pt x="694363" y="455966"/>
                </a:lnTo>
                <a:lnTo>
                  <a:pt x="0" y="455966"/>
                </a:lnTo>
                <a:lnTo>
                  <a:pt x="0" y="0"/>
                </a:lnTo>
                <a:close/>
              </a:path>
            </a:pathLst>
          </a:custGeom>
          <a:blipFill>
            <a:blip r:embed="rId10"/>
            <a:stretch>
              <a:fillRect/>
            </a:stretch>
          </a:blipFill>
        </p:spPr>
        <p:txBody>
          <a:bodyPr/>
          <a:lstStyle/>
          <a:p>
            <a:endParaRPr lang="en-AE"/>
          </a:p>
        </p:txBody>
      </p:sp>
      <p:sp>
        <p:nvSpPr>
          <p:cNvPr id="11" name="Freeform 11"/>
          <p:cNvSpPr/>
          <p:nvPr/>
        </p:nvSpPr>
        <p:spPr>
          <a:xfrm rot="528517">
            <a:off x="-16864" y="5500606"/>
            <a:ext cx="460958" cy="448973"/>
          </a:xfrm>
          <a:custGeom>
            <a:avLst/>
            <a:gdLst/>
            <a:ahLst/>
            <a:cxnLst/>
            <a:rect l="l" t="t" r="r" b="b"/>
            <a:pathLst>
              <a:path w="460958" h="448973">
                <a:moveTo>
                  <a:pt x="0" y="0"/>
                </a:moveTo>
                <a:lnTo>
                  <a:pt x="460958" y="0"/>
                </a:lnTo>
                <a:lnTo>
                  <a:pt x="460958" y="448973"/>
                </a:lnTo>
                <a:lnTo>
                  <a:pt x="0" y="448973"/>
                </a:lnTo>
                <a:lnTo>
                  <a:pt x="0" y="0"/>
                </a:lnTo>
                <a:close/>
              </a:path>
            </a:pathLst>
          </a:custGeom>
          <a:blipFill>
            <a:blip r:embed="rId11"/>
            <a:stretch>
              <a:fillRect/>
            </a:stretch>
          </a:blipFill>
        </p:spPr>
        <p:txBody>
          <a:bodyPr/>
          <a:lstStyle/>
          <a:p>
            <a:endParaRPr lang="en-AE"/>
          </a:p>
        </p:txBody>
      </p:sp>
      <p:sp>
        <p:nvSpPr>
          <p:cNvPr id="12" name="Freeform 12"/>
          <p:cNvSpPr/>
          <p:nvPr/>
        </p:nvSpPr>
        <p:spPr>
          <a:xfrm rot="1559706">
            <a:off x="757149" y="5056091"/>
            <a:ext cx="441617" cy="468827"/>
          </a:xfrm>
          <a:custGeom>
            <a:avLst/>
            <a:gdLst/>
            <a:ahLst/>
            <a:cxnLst/>
            <a:rect l="l" t="t" r="r" b="b"/>
            <a:pathLst>
              <a:path w="441617" h="468827">
                <a:moveTo>
                  <a:pt x="0" y="0"/>
                </a:moveTo>
                <a:lnTo>
                  <a:pt x="441617" y="0"/>
                </a:lnTo>
                <a:lnTo>
                  <a:pt x="441617" y="468827"/>
                </a:lnTo>
                <a:lnTo>
                  <a:pt x="0" y="468827"/>
                </a:lnTo>
                <a:lnTo>
                  <a:pt x="0" y="0"/>
                </a:lnTo>
                <a:close/>
              </a:path>
            </a:pathLst>
          </a:custGeom>
          <a:blipFill>
            <a:blip r:embed="rId12"/>
            <a:stretch>
              <a:fillRect/>
            </a:stretch>
          </a:blipFill>
        </p:spPr>
        <p:txBody>
          <a:bodyPr/>
          <a:lstStyle/>
          <a:p>
            <a:endParaRPr lang="en-AE"/>
          </a:p>
        </p:txBody>
      </p:sp>
      <p:sp>
        <p:nvSpPr>
          <p:cNvPr id="13" name="Freeform 13"/>
          <p:cNvSpPr/>
          <p:nvPr/>
        </p:nvSpPr>
        <p:spPr>
          <a:xfrm rot="701844">
            <a:off x="514066" y="6181778"/>
            <a:ext cx="371461" cy="360317"/>
          </a:xfrm>
          <a:custGeom>
            <a:avLst/>
            <a:gdLst/>
            <a:ahLst/>
            <a:cxnLst/>
            <a:rect l="l" t="t" r="r" b="b"/>
            <a:pathLst>
              <a:path w="371461" h="360317">
                <a:moveTo>
                  <a:pt x="0" y="0"/>
                </a:moveTo>
                <a:lnTo>
                  <a:pt x="371461" y="0"/>
                </a:lnTo>
                <a:lnTo>
                  <a:pt x="371461" y="360318"/>
                </a:lnTo>
                <a:lnTo>
                  <a:pt x="0" y="360318"/>
                </a:lnTo>
                <a:lnTo>
                  <a:pt x="0" y="0"/>
                </a:lnTo>
                <a:close/>
              </a:path>
            </a:pathLst>
          </a:custGeom>
          <a:blipFill>
            <a:blip r:embed="rId13"/>
            <a:stretch>
              <a:fillRect/>
            </a:stretch>
          </a:blipFill>
        </p:spPr>
        <p:txBody>
          <a:bodyPr/>
          <a:lstStyle/>
          <a:p>
            <a:endParaRPr lang="en-AE"/>
          </a:p>
        </p:txBody>
      </p:sp>
      <p:sp>
        <p:nvSpPr>
          <p:cNvPr id="14" name="Freeform 14"/>
          <p:cNvSpPr/>
          <p:nvPr/>
        </p:nvSpPr>
        <p:spPr>
          <a:xfrm rot="-1161710" flipH="1">
            <a:off x="-55512" y="6095090"/>
            <a:ext cx="441617" cy="468827"/>
          </a:xfrm>
          <a:custGeom>
            <a:avLst/>
            <a:gdLst/>
            <a:ahLst/>
            <a:cxnLst/>
            <a:rect l="l" t="t" r="r" b="b"/>
            <a:pathLst>
              <a:path w="441617" h="468827">
                <a:moveTo>
                  <a:pt x="441617" y="0"/>
                </a:moveTo>
                <a:lnTo>
                  <a:pt x="0" y="0"/>
                </a:lnTo>
                <a:lnTo>
                  <a:pt x="0" y="468827"/>
                </a:lnTo>
                <a:lnTo>
                  <a:pt x="441617" y="468827"/>
                </a:lnTo>
                <a:lnTo>
                  <a:pt x="441617" y="0"/>
                </a:lnTo>
                <a:close/>
              </a:path>
            </a:pathLst>
          </a:custGeom>
          <a:blipFill>
            <a:blip r:embed="rId12"/>
            <a:stretch>
              <a:fillRect/>
            </a:stretch>
          </a:blipFill>
        </p:spPr>
        <p:txBody>
          <a:bodyPr/>
          <a:lstStyle/>
          <a:p>
            <a:endParaRPr lang="en-AE"/>
          </a:p>
        </p:txBody>
      </p:sp>
      <p:sp>
        <p:nvSpPr>
          <p:cNvPr id="15" name="Freeform 15"/>
          <p:cNvSpPr/>
          <p:nvPr/>
        </p:nvSpPr>
        <p:spPr>
          <a:xfrm rot="6982202">
            <a:off x="162272" y="6719316"/>
            <a:ext cx="371461" cy="360317"/>
          </a:xfrm>
          <a:custGeom>
            <a:avLst/>
            <a:gdLst/>
            <a:ahLst/>
            <a:cxnLst/>
            <a:rect l="l" t="t" r="r" b="b"/>
            <a:pathLst>
              <a:path w="371461" h="360317">
                <a:moveTo>
                  <a:pt x="0" y="0"/>
                </a:moveTo>
                <a:lnTo>
                  <a:pt x="371461" y="0"/>
                </a:lnTo>
                <a:lnTo>
                  <a:pt x="371461" y="360318"/>
                </a:lnTo>
                <a:lnTo>
                  <a:pt x="0" y="360318"/>
                </a:lnTo>
                <a:lnTo>
                  <a:pt x="0" y="0"/>
                </a:lnTo>
                <a:close/>
              </a:path>
            </a:pathLst>
          </a:custGeom>
          <a:blipFill>
            <a:blip r:embed="rId13"/>
            <a:stretch>
              <a:fillRect/>
            </a:stretch>
          </a:blipFill>
        </p:spPr>
        <p:txBody>
          <a:bodyPr/>
          <a:lstStyle/>
          <a:p>
            <a:endParaRPr lang="en-AE"/>
          </a:p>
        </p:txBody>
      </p:sp>
      <p:sp>
        <p:nvSpPr>
          <p:cNvPr id="16" name="Freeform 16"/>
          <p:cNvSpPr/>
          <p:nvPr/>
        </p:nvSpPr>
        <p:spPr>
          <a:xfrm rot="10073889">
            <a:off x="650627" y="5671016"/>
            <a:ext cx="371461" cy="360317"/>
          </a:xfrm>
          <a:custGeom>
            <a:avLst/>
            <a:gdLst/>
            <a:ahLst/>
            <a:cxnLst/>
            <a:rect l="l" t="t" r="r" b="b"/>
            <a:pathLst>
              <a:path w="371461" h="360317">
                <a:moveTo>
                  <a:pt x="0" y="0"/>
                </a:moveTo>
                <a:lnTo>
                  <a:pt x="371461" y="0"/>
                </a:lnTo>
                <a:lnTo>
                  <a:pt x="371461" y="360317"/>
                </a:lnTo>
                <a:lnTo>
                  <a:pt x="0" y="360317"/>
                </a:lnTo>
                <a:lnTo>
                  <a:pt x="0" y="0"/>
                </a:lnTo>
                <a:close/>
              </a:path>
            </a:pathLst>
          </a:custGeom>
          <a:blipFill>
            <a:blip r:embed="rId13"/>
            <a:stretch>
              <a:fillRect/>
            </a:stretch>
          </a:blipFill>
        </p:spPr>
        <p:txBody>
          <a:bodyPr/>
          <a:lstStyle/>
          <a:p>
            <a:endParaRPr lang="en-AE"/>
          </a:p>
        </p:txBody>
      </p:sp>
      <p:sp>
        <p:nvSpPr>
          <p:cNvPr id="17" name="Freeform 17"/>
          <p:cNvSpPr/>
          <p:nvPr/>
        </p:nvSpPr>
        <p:spPr>
          <a:xfrm rot="-3166473">
            <a:off x="1024946" y="6198712"/>
            <a:ext cx="460959" cy="448973"/>
          </a:xfrm>
          <a:custGeom>
            <a:avLst/>
            <a:gdLst/>
            <a:ahLst/>
            <a:cxnLst/>
            <a:rect l="l" t="t" r="r" b="b"/>
            <a:pathLst>
              <a:path w="460958" h="448973">
                <a:moveTo>
                  <a:pt x="0" y="0"/>
                </a:moveTo>
                <a:lnTo>
                  <a:pt x="460958" y="0"/>
                </a:lnTo>
                <a:lnTo>
                  <a:pt x="460958" y="448973"/>
                </a:lnTo>
                <a:lnTo>
                  <a:pt x="0" y="448973"/>
                </a:lnTo>
                <a:lnTo>
                  <a:pt x="0" y="0"/>
                </a:lnTo>
                <a:close/>
              </a:path>
            </a:pathLst>
          </a:custGeom>
          <a:blipFill>
            <a:blip r:embed="rId11"/>
            <a:stretch>
              <a:fillRect/>
            </a:stretch>
          </a:blipFill>
        </p:spPr>
        <p:txBody>
          <a:bodyPr/>
          <a:lstStyle/>
          <a:p>
            <a:endParaRPr lang="en-AE"/>
          </a:p>
        </p:txBody>
      </p:sp>
      <p:sp>
        <p:nvSpPr>
          <p:cNvPr id="18" name="TextBox 18"/>
          <p:cNvSpPr txBox="1"/>
          <p:nvPr/>
        </p:nvSpPr>
        <p:spPr>
          <a:xfrm>
            <a:off x="360286" y="438225"/>
            <a:ext cx="18232027" cy="6982681"/>
          </a:xfrm>
          <a:prstGeom prst="rect">
            <a:avLst/>
          </a:prstGeom>
        </p:spPr>
        <p:txBody>
          <a:bodyPr wrap="square" lIns="0" tIns="0" rIns="0" bIns="0" rtlCol="0" anchor="t">
            <a:spAutoFit/>
          </a:bodyPr>
          <a:lstStyle/>
          <a:p>
            <a:pPr algn="ctr">
              <a:lnSpc>
                <a:spcPts val="4200"/>
              </a:lnSpc>
              <a:spcBef>
                <a:spcPct val="0"/>
              </a:spcBef>
            </a:pPr>
            <a:endParaRPr dirty="0"/>
          </a:p>
          <a:p>
            <a:pPr algn="ctr">
              <a:lnSpc>
                <a:spcPts val="4200"/>
              </a:lnSpc>
              <a:spcBef>
                <a:spcPct val="0"/>
              </a:spcBef>
            </a:pPr>
            <a:endParaRPr dirty="0"/>
          </a:p>
          <a:p>
            <a:pPr algn="ctr">
              <a:lnSpc>
                <a:spcPts val="4200"/>
              </a:lnSpc>
              <a:spcBef>
                <a:spcPct val="0"/>
              </a:spcBef>
            </a:pPr>
            <a:r>
              <a:rPr lang="en-US" sz="3000" spc="91" dirty="0">
                <a:solidFill>
                  <a:srgbClr val="3C5949"/>
                </a:solidFill>
                <a:latin typeface="Josefin Sans"/>
              </a:rPr>
              <a:t>   </a:t>
            </a:r>
          </a:p>
          <a:p>
            <a:pPr algn="ctr">
              <a:lnSpc>
                <a:spcPts val="4200"/>
              </a:lnSpc>
              <a:spcBef>
                <a:spcPct val="0"/>
              </a:spcBef>
            </a:pPr>
            <a:r>
              <a:rPr lang="en-US" sz="3000" spc="91" dirty="0">
                <a:solidFill>
                  <a:srgbClr val="3C5949"/>
                </a:solidFill>
                <a:latin typeface="Josefin Sans"/>
              </a:rPr>
              <a:t> </a:t>
            </a:r>
          </a:p>
          <a:p>
            <a:pPr algn="ctr">
              <a:lnSpc>
                <a:spcPts val="4200"/>
              </a:lnSpc>
              <a:spcBef>
                <a:spcPct val="0"/>
              </a:spcBef>
            </a:pPr>
            <a:endParaRPr lang="en-US" sz="3000" spc="91" dirty="0">
              <a:solidFill>
                <a:srgbClr val="3C5949"/>
              </a:solidFill>
              <a:latin typeface="Josefin Sans"/>
            </a:endParaRPr>
          </a:p>
          <a:p>
            <a:pPr>
              <a:lnSpc>
                <a:spcPts val="4200"/>
              </a:lnSpc>
              <a:spcBef>
                <a:spcPct val="0"/>
              </a:spcBef>
            </a:pPr>
            <a:r>
              <a:rPr lang="en-US" sz="3000" spc="91" dirty="0">
                <a:solidFill>
                  <a:srgbClr val="3C5949"/>
                </a:solidFill>
                <a:latin typeface="Josefin Sans"/>
              </a:rPr>
              <a:t>    #LANDING PAGE              #REGISTRATION PAGE                #LOGIN PAGE  </a:t>
            </a:r>
          </a:p>
          <a:p>
            <a:pPr algn="ctr">
              <a:lnSpc>
                <a:spcPts val="4200"/>
              </a:lnSpc>
              <a:spcBef>
                <a:spcPct val="0"/>
              </a:spcBef>
            </a:pPr>
            <a:endParaRPr lang="en-US" sz="3000" spc="91" dirty="0">
              <a:solidFill>
                <a:srgbClr val="3C5949"/>
              </a:solidFill>
              <a:latin typeface="Josefin Sans"/>
            </a:endParaRPr>
          </a:p>
          <a:p>
            <a:pPr algn="ctr">
              <a:lnSpc>
                <a:spcPts val="4200"/>
              </a:lnSpc>
              <a:spcBef>
                <a:spcPct val="0"/>
              </a:spcBef>
            </a:pPr>
            <a:endParaRPr lang="en-US" sz="3000" spc="91" dirty="0">
              <a:solidFill>
                <a:srgbClr val="3C5949"/>
              </a:solidFill>
              <a:latin typeface="Josefin Sans"/>
            </a:endParaRPr>
          </a:p>
          <a:p>
            <a:pPr algn="ctr">
              <a:lnSpc>
                <a:spcPts val="4200"/>
              </a:lnSpc>
              <a:spcBef>
                <a:spcPct val="0"/>
              </a:spcBef>
            </a:pPr>
            <a:endParaRPr lang="en-US" sz="3000" spc="91" dirty="0">
              <a:solidFill>
                <a:srgbClr val="3C5949"/>
              </a:solidFill>
              <a:latin typeface="Josefin Sans"/>
            </a:endParaRPr>
          </a:p>
          <a:p>
            <a:pPr algn="ctr">
              <a:lnSpc>
                <a:spcPts val="4200"/>
              </a:lnSpc>
              <a:spcBef>
                <a:spcPct val="0"/>
              </a:spcBef>
            </a:pPr>
            <a:endParaRPr lang="en-US" sz="3000" spc="91" dirty="0">
              <a:solidFill>
                <a:srgbClr val="3C5949"/>
              </a:solidFill>
              <a:latin typeface="Josefin Sans"/>
            </a:endParaRPr>
          </a:p>
          <a:p>
            <a:pPr algn="ctr">
              <a:lnSpc>
                <a:spcPts val="4200"/>
              </a:lnSpc>
              <a:spcBef>
                <a:spcPct val="0"/>
              </a:spcBef>
            </a:pPr>
            <a:r>
              <a:rPr lang="en-US" sz="3000" spc="91" dirty="0">
                <a:solidFill>
                  <a:srgbClr val="3C5949"/>
                </a:solidFill>
                <a:latin typeface="Josefin Sans"/>
              </a:rPr>
              <a:t>  </a:t>
            </a:r>
          </a:p>
          <a:p>
            <a:pPr algn="ctr">
              <a:lnSpc>
                <a:spcPts val="4200"/>
              </a:lnSpc>
              <a:spcBef>
                <a:spcPct val="0"/>
              </a:spcBef>
            </a:pPr>
            <a:endParaRPr lang="en-US" sz="3000" spc="91" dirty="0">
              <a:solidFill>
                <a:srgbClr val="3C5949"/>
              </a:solidFill>
              <a:latin typeface="Josefin Sans"/>
            </a:endParaRPr>
          </a:p>
          <a:p>
            <a:pPr>
              <a:lnSpc>
                <a:spcPts val="4200"/>
              </a:lnSpc>
              <a:spcBef>
                <a:spcPct val="0"/>
              </a:spcBef>
            </a:pPr>
            <a:r>
              <a:rPr lang="en-US" sz="3000" spc="91" dirty="0">
                <a:solidFill>
                  <a:srgbClr val="3C5949"/>
                </a:solidFill>
                <a:latin typeface="Josefin Sans"/>
              </a:rPr>
              <a:t>        #RECYCLE PRODUCTS PAGE        #ADD PRODUCT PAGE        #CHECK OUT PAGE  </a:t>
            </a:r>
          </a:p>
        </p:txBody>
      </p:sp>
      <p:sp>
        <p:nvSpPr>
          <p:cNvPr id="19" name="Freeform 19"/>
          <p:cNvSpPr/>
          <p:nvPr/>
        </p:nvSpPr>
        <p:spPr>
          <a:xfrm>
            <a:off x="11777660" y="658961"/>
            <a:ext cx="4419945" cy="2229574"/>
          </a:xfrm>
          <a:custGeom>
            <a:avLst/>
            <a:gdLst/>
            <a:ahLst/>
            <a:cxnLst/>
            <a:rect l="l" t="t" r="r" b="b"/>
            <a:pathLst>
              <a:path w="4912799" h="2583119">
                <a:moveTo>
                  <a:pt x="0" y="0"/>
                </a:moveTo>
                <a:lnTo>
                  <a:pt x="4912799" y="0"/>
                </a:lnTo>
                <a:lnTo>
                  <a:pt x="4912799" y="2583119"/>
                </a:lnTo>
                <a:lnTo>
                  <a:pt x="0" y="2583119"/>
                </a:lnTo>
                <a:lnTo>
                  <a:pt x="0" y="0"/>
                </a:lnTo>
                <a:close/>
              </a:path>
            </a:pathLst>
          </a:custGeom>
          <a:blipFill>
            <a:blip r:embed="rId14"/>
            <a:stretch>
              <a:fillRect/>
            </a:stretch>
          </a:blipFill>
        </p:spPr>
        <p:txBody>
          <a:bodyPr/>
          <a:lstStyle/>
          <a:p>
            <a:endParaRPr lang="en-AE"/>
          </a:p>
        </p:txBody>
      </p:sp>
      <p:sp>
        <p:nvSpPr>
          <p:cNvPr id="20" name="Freeform 20"/>
          <p:cNvSpPr/>
          <p:nvPr/>
        </p:nvSpPr>
        <p:spPr>
          <a:xfrm>
            <a:off x="305460" y="612107"/>
            <a:ext cx="4880356" cy="2229574"/>
          </a:xfrm>
          <a:custGeom>
            <a:avLst/>
            <a:gdLst/>
            <a:ahLst/>
            <a:cxnLst/>
            <a:rect l="l" t="t" r="r" b="b"/>
            <a:pathLst>
              <a:path w="5424549" h="2583119">
                <a:moveTo>
                  <a:pt x="0" y="0"/>
                </a:moveTo>
                <a:lnTo>
                  <a:pt x="5424549" y="0"/>
                </a:lnTo>
                <a:lnTo>
                  <a:pt x="5424549" y="2583119"/>
                </a:lnTo>
                <a:lnTo>
                  <a:pt x="0" y="2583119"/>
                </a:lnTo>
                <a:lnTo>
                  <a:pt x="0" y="0"/>
                </a:lnTo>
                <a:close/>
              </a:path>
            </a:pathLst>
          </a:custGeom>
          <a:blipFill>
            <a:blip r:embed="rId15"/>
            <a:stretch>
              <a:fillRect/>
            </a:stretch>
          </a:blipFill>
        </p:spPr>
        <p:txBody>
          <a:bodyPr/>
          <a:lstStyle/>
          <a:p>
            <a:endParaRPr lang="en-AE"/>
          </a:p>
        </p:txBody>
      </p:sp>
      <p:sp>
        <p:nvSpPr>
          <p:cNvPr id="21" name="Freeform 21"/>
          <p:cNvSpPr/>
          <p:nvPr/>
        </p:nvSpPr>
        <p:spPr>
          <a:xfrm>
            <a:off x="6246460" y="658961"/>
            <a:ext cx="4470556" cy="2229574"/>
          </a:xfrm>
          <a:custGeom>
            <a:avLst/>
            <a:gdLst/>
            <a:ahLst/>
            <a:cxnLst/>
            <a:rect l="l" t="t" r="r" b="b"/>
            <a:pathLst>
              <a:path w="4969053" h="2583119">
                <a:moveTo>
                  <a:pt x="0" y="0"/>
                </a:moveTo>
                <a:lnTo>
                  <a:pt x="4969053" y="0"/>
                </a:lnTo>
                <a:lnTo>
                  <a:pt x="4969053" y="2583119"/>
                </a:lnTo>
                <a:lnTo>
                  <a:pt x="0" y="2583119"/>
                </a:lnTo>
                <a:lnTo>
                  <a:pt x="0" y="0"/>
                </a:lnTo>
                <a:close/>
              </a:path>
            </a:pathLst>
          </a:custGeom>
          <a:blipFill>
            <a:blip r:embed="rId16"/>
            <a:stretch>
              <a:fillRect/>
            </a:stretch>
          </a:blipFill>
        </p:spPr>
        <p:txBody>
          <a:bodyPr/>
          <a:lstStyle/>
          <a:p>
            <a:endParaRPr lang="en-AE"/>
          </a:p>
        </p:txBody>
      </p:sp>
      <p:sp>
        <p:nvSpPr>
          <p:cNvPr id="22" name="Freeform 22"/>
          <p:cNvSpPr/>
          <p:nvPr/>
        </p:nvSpPr>
        <p:spPr>
          <a:xfrm>
            <a:off x="1526946" y="3986340"/>
            <a:ext cx="5064277" cy="2671265"/>
          </a:xfrm>
          <a:custGeom>
            <a:avLst/>
            <a:gdLst/>
            <a:ahLst/>
            <a:cxnLst/>
            <a:rect l="l" t="t" r="r" b="b"/>
            <a:pathLst>
              <a:path w="5389479" h="2926600">
                <a:moveTo>
                  <a:pt x="0" y="0"/>
                </a:moveTo>
                <a:lnTo>
                  <a:pt x="5389478" y="0"/>
                </a:lnTo>
                <a:lnTo>
                  <a:pt x="5389478" y="2926600"/>
                </a:lnTo>
                <a:lnTo>
                  <a:pt x="0" y="2926600"/>
                </a:lnTo>
                <a:lnTo>
                  <a:pt x="0" y="0"/>
                </a:lnTo>
                <a:close/>
              </a:path>
            </a:pathLst>
          </a:custGeom>
          <a:blipFill>
            <a:blip r:embed="rId17"/>
            <a:stretch>
              <a:fillRect/>
            </a:stretch>
          </a:blipFill>
        </p:spPr>
        <p:txBody>
          <a:bodyPr/>
          <a:lstStyle/>
          <a:p>
            <a:endParaRPr lang="en-AE"/>
          </a:p>
        </p:txBody>
      </p:sp>
      <p:sp>
        <p:nvSpPr>
          <p:cNvPr id="23" name="Freeform 23"/>
          <p:cNvSpPr/>
          <p:nvPr/>
        </p:nvSpPr>
        <p:spPr>
          <a:xfrm>
            <a:off x="7451365" y="4007818"/>
            <a:ext cx="4806694" cy="2511351"/>
          </a:xfrm>
          <a:custGeom>
            <a:avLst/>
            <a:gdLst/>
            <a:ahLst/>
            <a:cxnLst/>
            <a:rect l="l" t="t" r="r" b="b"/>
            <a:pathLst>
              <a:path w="5342673" h="2909577">
                <a:moveTo>
                  <a:pt x="0" y="0"/>
                </a:moveTo>
                <a:lnTo>
                  <a:pt x="5342673" y="0"/>
                </a:lnTo>
                <a:lnTo>
                  <a:pt x="5342673" y="2909577"/>
                </a:lnTo>
                <a:lnTo>
                  <a:pt x="0" y="2909577"/>
                </a:lnTo>
                <a:lnTo>
                  <a:pt x="0" y="0"/>
                </a:lnTo>
                <a:close/>
              </a:path>
            </a:pathLst>
          </a:custGeom>
          <a:blipFill>
            <a:blip r:embed="rId18"/>
            <a:stretch>
              <a:fillRect/>
            </a:stretch>
          </a:blipFill>
        </p:spPr>
        <p:txBody>
          <a:bodyPr/>
          <a:lstStyle/>
          <a:p>
            <a:endParaRPr lang="en-AE"/>
          </a:p>
        </p:txBody>
      </p:sp>
      <p:sp>
        <p:nvSpPr>
          <p:cNvPr id="24" name="Freeform 24"/>
          <p:cNvSpPr/>
          <p:nvPr/>
        </p:nvSpPr>
        <p:spPr>
          <a:xfrm>
            <a:off x="13016134" y="4045240"/>
            <a:ext cx="4806694" cy="2511351"/>
          </a:xfrm>
          <a:custGeom>
            <a:avLst/>
            <a:gdLst/>
            <a:ahLst/>
            <a:cxnLst/>
            <a:rect l="l" t="t" r="r" b="b"/>
            <a:pathLst>
              <a:path w="5033987" h="2734649">
                <a:moveTo>
                  <a:pt x="0" y="0"/>
                </a:moveTo>
                <a:lnTo>
                  <a:pt x="5033986" y="0"/>
                </a:lnTo>
                <a:lnTo>
                  <a:pt x="5033986" y="2734649"/>
                </a:lnTo>
                <a:lnTo>
                  <a:pt x="0" y="2734649"/>
                </a:lnTo>
                <a:lnTo>
                  <a:pt x="0" y="0"/>
                </a:lnTo>
                <a:close/>
              </a:path>
            </a:pathLst>
          </a:custGeom>
          <a:blipFill>
            <a:blip r:embed="rId19"/>
            <a:stretch>
              <a:fillRect/>
            </a:stretch>
          </a:blipFill>
        </p:spPr>
        <p:txBody>
          <a:bodyPr/>
          <a:lstStyle/>
          <a:p>
            <a:endParaRPr lang="en-AE"/>
          </a:p>
        </p:txBody>
      </p:sp>
      <p:sp>
        <p:nvSpPr>
          <p:cNvPr id="26" name="TextBox 25">
            <a:extLst>
              <a:ext uri="{FF2B5EF4-FFF2-40B4-BE49-F238E27FC236}">
                <a16:creationId xmlns:a16="http://schemas.microsoft.com/office/drawing/2014/main" id="{32061ED3-64A4-0A3E-C30D-20AFD9DC0133}"/>
              </a:ext>
            </a:extLst>
          </p:cNvPr>
          <p:cNvSpPr txBox="1"/>
          <p:nvPr/>
        </p:nvSpPr>
        <p:spPr>
          <a:xfrm>
            <a:off x="5449400" y="8334157"/>
            <a:ext cx="11152908" cy="1352934"/>
          </a:xfrm>
          <a:prstGeom prst="rect">
            <a:avLst/>
          </a:prstGeom>
          <a:noFill/>
        </p:spPr>
        <p:txBody>
          <a:bodyPr wrap="square">
            <a:spAutoFit/>
          </a:bodyPr>
          <a:lstStyle/>
          <a:p>
            <a:pPr algn="ctr">
              <a:lnSpc>
                <a:spcPts val="5040"/>
              </a:lnSpc>
            </a:pPr>
            <a:r>
              <a:rPr lang="en-US" sz="3600" spc="36" dirty="0">
                <a:solidFill>
                  <a:srgbClr val="3C5949"/>
                </a:solidFill>
                <a:latin typeface="Josefin Sans"/>
              </a:rPr>
              <a:t>A small demonstration of our web application</a:t>
            </a:r>
          </a:p>
          <a:p>
            <a:pPr algn="ctr">
              <a:lnSpc>
                <a:spcPts val="5040"/>
              </a:lnSpc>
            </a:pPr>
            <a:r>
              <a:rPr lang="en-US" sz="3600" spc="36" dirty="0">
                <a:solidFill>
                  <a:srgbClr val="3C5949"/>
                </a:solidFill>
                <a:latin typeface="Josefin Sans"/>
                <a:hlinkClick r:id="rId20"/>
              </a:rPr>
              <a:t>Demonstration video</a:t>
            </a:r>
            <a:r>
              <a:rPr lang="en-US" sz="3600" spc="36" dirty="0">
                <a:solidFill>
                  <a:srgbClr val="3C5949"/>
                </a:solidFill>
                <a:latin typeface="Josefin San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9"/>
                                        </p:tgtEl>
                                        <p:attrNameLst>
                                          <p:attrName>r</p:attrName>
                                        </p:attrNameLst>
                                      </p:cBhvr>
                                    </p:animRot>
                                    <p:animRot by="-240000">
                                      <p:cBhvr>
                                        <p:cTn id="13" dur="200" fill="hold">
                                          <p:stCondLst>
                                            <p:cond delay="200"/>
                                          </p:stCondLst>
                                        </p:cTn>
                                        <p:tgtEl>
                                          <p:spTgt spid="9"/>
                                        </p:tgtEl>
                                        <p:attrNameLst>
                                          <p:attrName>r</p:attrName>
                                        </p:attrNameLst>
                                      </p:cBhvr>
                                    </p:animRot>
                                    <p:animRot by="240000">
                                      <p:cBhvr>
                                        <p:cTn id="14" dur="200" fill="hold">
                                          <p:stCondLst>
                                            <p:cond delay="400"/>
                                          </p:stCondLst>
                                        </p:cTn>
                                        <p:tgtEl>
                                          <p:spTgt spid="9"/>
                                        </p:tgtEl>
                                        <p:attrNameLst>
                                          <p:attrName>r</p:attrName>
                                        </p:attrNameLst>
                                      </p:cBhvr>
                                    </p:animRot>
                                    <p:animRot by="-240000">
                                      <p:cBhvr>
                                        <p:cTn id="15" dur="200" fill="hold">
                                          <p:stCondLst>
                                            <p:cond delay="600"/>
                                          </p:stCondLst>
                                        </p:cTn>
                                        <p:tgtEl>
                                          <p:spTgt spid="9"/>
                                        </p:tgtEl>
                                        <p:attrNameLst>
                                          <p:attrName>r</p:attrName>
                                        </p:attrNameLst>
                                      </p:cBhvr>
                                    </p:animRot>
                                    <p:animRot by="120000">
                                      <p:cBhvr>
                                        <p:cTn id="16" dur="200" fill="hold">
                                          <p:stCondLst>
                                            <p:cond delay="800"/>
                                          </p:stCondLst>
                                        </p:cTn>
                                        <p:tgtEl>
                                          <p:spTgt spid="9"/>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11"/>
                                        </p:tgtEl>
                                        <p:attrNameLst>
                                          <p:attrName>r</p:attrName>
                                        </p:attrNameLst>
                                      </p:cBhvr>
                                    </p:animRot>
                                    <p:animRot by="-240000">
                                      <p:cBhvr>
                                        <p:cTn id="19" dur="200" fill="hold">
                                          <p:stCondLst>
                                            <p:cond delay="200"/>
                                          </p:stCondLst>
                                        </p:cTn>
                                        <p:tgtEl>
                                          <p:spTgt spid="11"/>
                                        </p:tgtEl>
                                        <p:attrNameLst>
                                          <p:attrName>r</p:attrName>
                                        </p:attrNameLst>
                                      </p:cBhvr>
                                    </p:animRot>
                                    <p:animRot by="240000">
                                      <p:cBhvr>
                                        <p:cTn id="20" dur="200" fill="hold">
                                          <p:stCondLst>
                                            <p:cond delay="400"/>
                                          </p:stCondLst>
                                        </p:cTn>
                                        <p:tgtEl>
                                          <p:spTgt spid="11"/>
                                        </p:tgtEl>
                                        <p:attrNameLst>
                                          <p:attrName>r</p:attrName>
                                        </p:attrNameLst>
                                      </p:cBhvr>
                                    </p:animRot>
                                    <p:animRot by="-240000">
                                      <p:cBhvr>
                                        <p:cTn id="21" dur="200" fill="hold">
                                          <p:stCondLst>
                                            <p:cond delay="600"/>
                                          </p:stCondLst>
                                        </p:cTn>
                                        <p:tgtEl>
                                          <p:spTgt spid="11"/>
                                        </p:tgtEl>
                                        <p:attrNameLst>
                                          <p:attrName>r</p:attrName>
                                        </p:attrNameLst>
                                      </p:cBhvr>
                                    </p:animRot>
                                    <p:animRot by="120000">
                                      <p:cBhvr>
                                        <p:cTn id="22" dur="200" fill="hold">
                                          <p:stCondLst>
                                            <p:cond delay="800"/>
                                          </p:stCondLst>
                                        </p:cTn>
                                        <p:tgtEl>
                                          <p:spTgt spid="11"/>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16"/>
                                        </p:tgtEl>
                                        <p:attrNameLst>
                                          <p:attrName>r</p:attrName>
                                        </p:attrNameLst>
                                      </p:cBhvr>
                                    </p:animRot>
                                    <p:animRot by="-240000">
                                      <p:cBhvr>
                                        <p:cTn id="25" dur="200" fill="hold">
                                          <p:stCondLst>
                                            <p:cond delay="200"/>
                                          </p:stCondLst>
                                        </p:cTn>
                                        <p:tgtEl>
                                          <p:spTgt spid="16"/>
                                        </p:tgtEl>
                                        <p:attrNameLst>
                                          <p:attrName>r</p:attrName>
                                        </p:attrNameLst>
                                      </p:cBhvr>
                                    </p:animRot>
                                    <p:animRot by="240000">
                                      <p:cBhvr>
                                        <p:cTn id="26" dur="200" fill="hold">
                                          <p:stCondLst>
                                            <p:cond delay="400"/>
                                          </p:stCondLst>
                                        </p:cTn>
                                        <p:tgtEl>
                                          <p:spTgt spid="16"/>
                                        </p:tgtEl>
                                        <p:attrNameLst>
                                          <p:attrName>r</p:attrName>
                                        </p:attrNameLst>
                                      </p:cBhvr>
                                    </p:animRot>
                                    <p:animRot by="-240000">
                                      <p:cBhvr>
                                        <p:cTn id="27" dur="200" fill="hold">
                                          <p:stCondLst>
                                            <p:cond delay="600"/>
                                          </p:stCondLst>
                                        </p:cTn>
                                        <p:tgtEl>
                                          <p:spTgt spid="16"/>
                                        </p:tgtEl>
                                        <p:attrNameLst>
                                          <p:attrName>r</p:attrName>
                                        </p:attrNameLst>
                                      </p:cBhvr>
                                    </p:animRot>
                                    <p:animRot by="120000">
                                      <p:cBhvr>
                                        <p:cTn id="28" dur="200" fill="hold">
                                          <p:stCondLst>
                                            <p:cond delay="800"/>
                                          </p:stCondLst>
                                        </p:cTn>
                                        <p:tgtEl>
                                          <p:spTgt spid="16"/>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13"/>
                                        </p:tgtEl>
                                        <p:attrNameLst>
                                          <p:attrName>r</p:attrName>
                                        </p:attrNameLst>
                                      </p:cBhvr>
                                    </p:animRot>
                                    <p:animRot by="-240000">
                                      <p:cBhvr>
                                        <p:cTn id="31" dur="200" fill="hold">
                                          <p:stCondLst>
                                            <p:cond delay="200"/>
                                          </p:stCondLst>
                                        </p:cTn>
                                        <p:tgtEl>
                                          <p:spTgt spid="13"/>
                                        </p:tgtEl>
                                        <p:attrNameLst>
                                          <p:attrName>r</p:attrName>
                                        </p:attrNameLst>
                                      </p:cBhvr>
                                    </p:animRot>
                                    <p:animRot by="240000">
                                      <p:cBhvr>
                                        <p:cTn id="32" dur="200" fill="hold">
                                          <p:stCondLst>
                                            <p:cond delay="400"/>
                                          </p:stCondLst>
                                        </p:cTn>
                                        <p:tgtEl>
                                          <p:spTgt spid="13"/>
                                        </p:tgtEl>
                                        <p:attrNameLst>
                                          <p:attrName>r</p:attrName>
                                        </p:attrNameLst>
                                      </p:cBhvr>
                                    </p:animRot>
                                    <p:animRot by="-240000">
                                      <p:cBhvr>
                                        <p:cTn id="33" dur="200" fill="hold">
                                          <p:stCondLst>
                                            <p:cond delay="600"/>
                                          </p:stCondLst>
                                        </p:cTn>
                                        <p:tgtEl>
                                          <p:spTgt spid="13"/>
                                        </p:tgtEl>
                                        <p:attrNameLst>
                                          <p:attrName>r</p:attrName>
                                        </p:attrNameLst>
                                      </p:cBhvr>
                                    </p:animRot>
                                    <p:animRot by="120000">
                                      <p:cBhvr>
                                        <p:cTn id="34" dur="200" fill="hold">
                                          <p:stCondLst>
                                            <p:cond delay="800"/>
                                          </p:stCondLst>
                                        </p:cTn>
                                        <p:tgtEl>
                                          <p:spTgt spid="13"/>
                                        </p:tgtEl>
                                        <p:attrNameLst>
                                          <p:attrName>r</p:attrName>
                                        </p:attrNameLst>
                                      </p:cBhvr>
                                    </p:animRot>
                                  </p:childTnLst>
                                </p:cTn>
                              </p:par>
                              <p:par>
                                <p:cTn id="35" presetID="32" presetClass="emph" presetSubtype="0" fill="hold" grpId="0" nodeType="withEffect">
                                  <p:stCondLst>
                                    <p:cond delay="0"/>
                                  </p:stCondLst>
                                  <p:childTnLst>
                                    <p:animRot by="120000">
                                      <p:cBhvr>
                                        <p:cTn id="36" dur="100" fill="hold">
                                          <p:stCondLst>
                                            <p:cond delay="0"/>
                                          </p:stCondLst>
                                        </p:cTn>
                                        <p:tgtEl>
                                          <p:spTgt spid="14"/>
                                        </p:tgtEl>
                                        <p:attrNameLst>
                                          <p:attrName>r</p:attrName>
                                        </p:attrNameLst>
                                      </p:cBhvr>
                                    </p:animRot>
                                    <p:animRot by="-240000">
                                      <p:cBhvr>
                                        <p:cTn id="37" dur="200" fill="hold">
                                          <p:stCondLst>
                                            <p:cond delay="200"/>
                                          </p:stCondLst>
                                        </p:cTn>
                                        <p:tgtEl>
                                          <p:spTgt spid="14"/>
                                        </p:tgtEl>
                                        <p:attrNameLst>
                                          <p:attrName>r</p:attrName>
                                        </p:attrNameLst>
                                      </p:cBhvr>
                                    </p:animRot>
                                    <p:animRot by="240000">
                                      <p:cBhvr>
                                        <p:cTn id="38" dur="200" fill="hold">
                                          <p:stCondLst>
                                            <p:cond delay="400"/>
                                          </p:stCondLst>
                                        </p:cTn>
                                        <p:tgtEl>
                                          <p:spTgt spid="14"/>
                                        </p:tgtEl>
                                        <p:attrNameLst>
                                          <p:attrName>r</p:attrName>
                                        </p:attrNameLst>
                                      </p:cBhvr>
                                    </p:animRot>
                                    <p:animRot by="-240000">
                                      <p:cBhvr>
                                        <p:cTn id="39" dur="200" fill="hold">
                                          <p:stCondLst>
                                            <p:cond delay="600"/>
                                          </p:stCondLst>
                                        </p:cTn>
                                        <p:tgtEl>
                                          <p:spTgt spid="14"/>
                                        </p:tgtEl>
                                        <p:attrNameLst>
                                          <p:attrName>r</p:attrName>
                                        </p:attrNameLst>
                                      </p:cBhvr>
                                    </p:animRot>
                                    <p:animRot by="120000">
                                      <p:cBhvr>
                                        <p:cTn id="40" dur="200" fill="hold">
                                          <p:stCondLst>
                                            <p:cond delay="800"/>
                                          </p:stCondLst>
                                        </p:cTn>
                                        <p:tgtEl>
                                          <p:spTgt spid="14"/>
                                        </p:tgtEl>
                                        <p:attrNameLst>
                                          <p:attrName>r</p:attrName>
                                        </p:attrNameLst>
                                      </p:cBhvr>
                                    </p:animRot>
                                  </p:childTnLst>
                                </p:cTn>
                              </p:par>
                              <p:par>
                                <p:cTn id="41" presetID="16" presetClass="emph" presetSubtype="0" fill="hold" grpId="0" nodeType="withEffect">
                                  <p:stCondLst>
                                    <p:cond delay="0"/>
                                  </p:stCondLst>
                                  <p:iterate type="lt">
                                    <p:tmPct val="4000"/>
                                  </p:iterate>
                                  <p:childTnLst>
                                    <p:set>
                                      <p:cBhvr override="childStyle">
                                        <p:cTn id="42" dur="500" fill="hold"/>
                                        <p:tgtEl>
                                          <p:spTgt spid="18"/>
                                        </p:tgtEl>
                                        <p:attrNameLst>
                                          <p:attrName>style.color</p:attrName>
                                        </p:attrNameLst>
                                      </p:cBhvr>
                                      <p:to>
                                        <p:clrVal>
                                          <a:schemeClr val="accent2"/>
                                        </p:clrVal>
                                      </p:to>
                                    </p:set>
                                    <p:set>
                                      <p:cBhvr>
                                        <p:cTn id="43" dur="500" fill="hold"/>
                                        <p:tgtEl>
                                          <p:spTgt spid="18"/>
                                        </p:tgtEl>
                                        <p:attrNameLst>
                                          <p:attrName>fillcolor</p:attrName>
                                        </p:attrNameLst>
                                      </p:cBhvr>
                                      <p:to>
                                        <p:clrVal>
                                          <a:schemeClr val="accent2"/>
                                        </p:clrVal>
                                      </p:to>
                                    </p:set>
                                    <p:set>
                                      <p:cBhvr>
                                        <p:cTn id="44" dur="500" fill="hold"/>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0D8"/>
        </a:solidFill>
        <a:effectLst/>
      </p:bgPr>
    </p:bg>
    <p:spTree>
      <p:nvGrpSpPr>
        <p:cNvPr id="1" name=""/>
        <p:cNvGrpSpPr/>
        <p:nvPr/>
      </p:nvGrpSpPr>
      <p:grpSpPr>
        <a:xfrm>
          <a:off x="0" y="0"/>
          <a:ext cx="0" cy="0"/>
          <a:chOff x="0" y="0"/>
          <a:chExt cx="0" cy="0"/>
        </a:xfrm>
      </p:grpSpPr>
      <p:sp>
        <p:nvSpPr>
          <p:cNvPr id="2" name="Freeform 2"/>
          <p:cNvSpPr/>
          <p:nvPr/>
        </p:nvSpPr>
        <p:spPr>
          <a:xfrm rot="6454898">
            <a:off x="-1187184" y="-820925"/>
            <a:ext cx="5235368" cy="4673756"/>
          </a:xfrm>
          <a:custGeom>
            <a:avLst/>
            <a:gdLst/>
            <a:ahLst/>
            <a:cxnLst/>
            <a:rect l="l" t="t" r="r" b="b"/>
            <a:pathLst>
              <a:path w="5235368" h="4673756">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rot="4314611" flipH="1">
            <a:off x="-2588804" y="2837775"/>
            <a:ext cx="4380716" cy="2874845"/>
          </a:xfrm>
          <a:custGeom>
            <a:avLst/>
            <a:gdLst/>
            <a:ahLst/>
            <a:cxnLst/>
            <a:rect l="l" t="t" r="r" b="b"/>
            <a:pathLst>
              <a:path w="4380716" h="2874845">
                <a:moveTo>
                  <a:pt x="4380717" y="0"/>
                </a:moveTo>
                <a:lnTo>
                  <a:pt x="0" y="0"/>
                </a:lnTo>
                <a:lnTo>
                  <a:pt x="0" y="2874845"/>
                </a:lnTo>
                <a:lnTo>
                  <a:pt x="4380717" y="2874845"/>
                </a:lnTo>
                <a:lnTo>
                  <a:pt x="438071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10" name="Freeform 10"/>
          <p:cNvSpPr/>
          <p:nvPr/>
        </p:nvSpPr>
        <p:spPr>
          <a:xfrm rot="1730113">
            <a:off x="-43892" y="647754"/>
            <a:ext cx="1563300" cy="2797852"/>
          </a:xfrm>
          <a:custGeom>
            <a:avLst/>
            <a:gdLst/>
            <a:ahLst/>
            <a:cxnLst/>
            <a:rect l="l" t="t" r="r" b="b"/>
            <a:pathLst>
              <a:path w="1563300" h="2797852">
                <a:moveTo>
                  <a:pt x="0" y="0"/>
                </a:moveTo>
                <a:lnTo>
                  <a:pt x="1563300" y="0"/>
                </a:lnTo>
                <a:lnTo>
                  <a:pt x="1563300" y="2797852"/>
                </a:lnTo>
                <a:lnTo>
                  <a:pt x="0" y="2797852"/>
                </a:lnTo>
                <a:lnTo>
                  <a:pt x="0" y="0"/>
                </a:lnTo>
                <a:close/>
              </a:path>
            </a:pathLst>
          </a:custGeom>
          <a:blipFill>
            <a:blip r:embed="rId6"/>
            <a:stretch>
              <a:fillRect/>
            </a:stretch>
          </a:blipFill>
        </p:spPr>
        <p:txBody>
          <a:bodyPr/>
          <a:lstStyle/>
          <a:p>
            <a:endParaRPr lang="en-AE"/>
          </a:p>
        </p:txBody>
      </p:sp>
      <p:sp>
        <p:nvSpPr>
          <p:cNvPr id="11" name="Freeform 11"/>
          <p:cNvSpPr/>
          <p:nvPr/>
        </p:nvSpPr>
        <p:spPr>
          <a:xfrm rot="1042311">
            <a:off x="1851302" y="436329"/>
            <a:ext cx="879673" cy="1184745"/>
          </a:xfrm>
          <a:custGeom>
            <a:avLst/>
            <a:gdLst/>
            <a:ahLst/>
            <a:cxnLst/>
            <a:rect l="l" t="t" r="r" b="b"/>
            <a:pathLst>
              <a:path w="879673" h="1184745">
                <a:moveTo>
                  <a:pt x="0" y="0"/>
                </a:moveTo>
                <a:lnTo>
                  <a:pt x="879674" y="0"/>
                </a:lnTo>
                <a:lnTo>
                  <a:pt x="879674" y="1184746"/>
                </a:lnTo>
                <a:lnTo>
                  <a:pt x="0" y="1184746"/>
                </a:lnTo>
                <a:lnTo>
                  <a:pt x="0" y="0"/>
                </a:lnTo>
                <a:close/>
              </a:path>
            </a:pathLst>
          </a:custGeom>
          <a:blipFill>
            <a:blip r:embed="rId7"/>
            <a:stretch>
              <a:fillRect/>
            </a:stretch>
          </a:blipFill>
        </p:spPr>
        <p:txBody>
          <a:bodyPr/>
          <a:lstStyle/>
          <a:p>
            <a:endParaRPr lang="en-AE"/>
          </a:p>
        </p:txBody>
      </p:sp>
      <p:sp>
        <p:nvSpPr>
          <p:cNvPr id="12" name="Freeform 12"/>
          <p:cNvSpPr/>
          <p:nvPr/>
        </p:nvSpPr>
        <p:spPr>
          <a:xfrm rot="4923115" flipH="1">
            <a:off x="-734769" y="3842980"/>
            <a:ext cx="824448" cy="1116004"/>
          </a:xfrm>
          <a:custGeom>
            <a:avLst/>
            <a:gdLst/>
            <a:ahLst/>
            <a:cxnLst/>
            <a:rect l="l" t="t" r="r" b="b"/>
            <a:pathLst>
              <a:path w="824448" h="1116004">
                <a:moveTo>
                  <a:pt x="824448" y="0"/>
                </a:moveTo>
                <a:lnTo>
                  <a:pt x="0" y="0"/>
                </a:lnTo>
                <a:lnTo>
                  <a:pt x="0" y="1116004"/>
                </a:lnTo>
                <a:lnTo>
                  <a:pt x="824448" y="1116004"/>
                </a:lnTo>
                <a:lnTo>
                  <a:pt x="824448" y="0"/>
                </a:lnTo>
                <a:close/>
              </a:path>
            </a:pathLst>
          </a:custGeom>
          <a:blipFill>
            <a:blip r:embed="rId8"/>
            <a:stretch>
              <a:fillRect/>
            </a:stretch>
          </a:blipFill>
        </p:spPr>
        <p:txBody>
          <a:bodyPr/>
          <a:lstStyle/>
          <a:p>
            <a:endParaRPr lang="en-AE"/>
          </a:p>
        </p:txBody>
      </p:sp>
      <p:sp>
        <p:nvSpPr>
          <p:cNvPr id="13" name="Freeform 13"/>
          <p:cNvSpPr/>
          <p:nvPr/>
        </p:nvSpPr>
        <p:spPr>
          <a:xfrm rot="2163802">
            <a:off x="140977" y="5750543"/>
            <a:ext cx="1193563" cy="1150296"/>
          </a:xfrm>
          <a:custGeom>
            <a:avLst/>
            <a:gdLst/>
            <a:ahLst/>
            <a:cxnLst/>
            <a:rect l="l" t="t" r="r" b="b"/>
            <a:pathLst>
              <a:path w="1193563" h="1150296">
                <a:moveTo>
                  <a:pt x="0" y="0"/>
                </a:moveTo>
                <a:lnTo>
                  <a:pt x="1193562" y="0"/>
                </a:lnTo>
                <a:lnTo>
                  <a:pt x="1193562" y="1150296"/>
                </a:lnTo>
                <a:lnTo>
                  <a:pt x="0" y="1150296"/>
                </a:lnTo>
                <a:lnTo>
                  <a:pt x="0" y="0"/>
                </a:lnTo>
                <a:close/>
              </a:path>
            </a:pathLst>
          </a:custGeom>
          <a:blipFill>
            <a:blip r:embed="rId9"/>
            <a:stretch>
              <a:fillRect/>
            </a:stretch>
          </a:blipFill>
        </p:spPr>
        <p:txBody>
          <a:bodyPr/>
          <a:lstStyle/>
          <a:p>
            <a:endParaRPr lang="en-AE"/>
          </a:p>
        </p:txBody>
      </p:sp>
      <p:sp>
        <p:nvSpPr>
          <p:cNvPr id="14" name="Freeform 14"/>
          <p:cNvSpPr/>
          <p:nvPr/>
        </p:nvSpPr>
        <p:spPr>
          <a:xfrm rot="-245690">
            <a:off x="163749" y="2712455"/>
            <a:ext cx="965140" cy="1051924"/>
          </a:xfrm>
          <a:custGeom>
            <a:avLst/>
            <a:gdLst/>
            <a:ahLst/>
            <a:cxnLst/>
            <a:rect l="l" t="t" r="r" b="b"/>
            <a:pathLst>
              <a:path w="965140" h="1051924">
                <a:moveTo>
                  <a:pt x="0" y="0"/>
                </a:moveTo>
                <a:lnTo>
                  <a:pt x="965140" y="0"/>
                </a:lnTo>
                <a:lnTo>
                  <a:pt x="965140" y="1051924"/>
                </a:lnTo>
                <a:lnTo>
                  <a:pt x="0" y="1051924"/>
                </a:lnTo>
                <a:lnTo>
                  <a:pt x="0" y="0"/>
                </a:lnTo>
                <a:close/>
              </a:path>
            </a:pathLst>
          </a:custGeom>
          <a:blipFill>
            <a:blip r:embed="rId10"/>
            <a:stretch>
              <a:fillRect/>
            </a:stretch>
          </a:blipFill>
        </p:spPr>
        <p:txBody>
          <a:bodyPr/>
          <a:lstStyle/>
          <a:p>
            <a:endParaRPr lang="en-AE"/>
          </a:p>
        </p:txBody>
      </p:sp>
      <p:sp>
        <p:nvSpPr>
          <p:cNvPr id="22" name="Freeform 22"/>
          <p:cNvSpPr/>
          <p:nvPr/>
        </p:nvSpPr>
        <p:spPr>
          <a:xfrm rot="-1347831">
            <a:off x="332653" y="4565583"/>
            <a:ext cx="392132" cy="703376"/>
          </a:xfrm>
          <a:custGeom>
            <a:avLst/>
            <a:gdLst/>
            <a:ahLst/>
            <a:cxnLst/>
            <a:rect l="l" t="t" r="r" b="b"/>
            <a:pathLst>
              <a:path w="392132" h="703376">
                <a:moveTo>
                  <a:pt x="0" y="0"/>
                </a:moveTo>
                <a:lnTo>
                  <a:pt x="392132" y="0"/>
                </a:lnTo>
                <a:lnTo>
                  <a:pt x="392132" y="703376"/>
                </a:lnTo>
                <a:lnTo>
                  <a:pt x="0" y="703376"/>
                </a:lnTo>
                <a:lnTo>
                  <a:pt x="0" y="0"/>
                </a:lnTo>
                <a:close/>
              </a:path>
            </a:pathLst>
          </a:custGeom>
          <a:blipFill>
            <a:blip r:embed="rId11"/>
            <a:stretch>
              <a:fillRect/>
            </a:stretch>
          </a:blipFill>
        </p:spPr>
        <p:txBody>
          <a:bodyPr/>
          <a:lstStyle/>
          <a:p>
            <a:endParaRPr lang="en-AE"/>
          </a:p>
        </p:txBody>
      </p:sp>
      <p:sp>
        <p:nvSpPr>
          <p:cNvPr id="23" name="Freeform 23"/>
          <p:cNvSpPr/>
          <p:nvPr/>
        </p:nvSpPr>
        <p:spPr>
          <a:xfrm rot="-2700000">
            <a:off x="573013" y="3782260"/>
            <a:ext cx="594433" cy="1206971"/>
          </a:xfrm>
          <a:custGeom>
            <a:avLst/>
            <a:gdLst/>
            <a:ahLst/>
            <a:cxnLst/>
            <a:rect l="l" t="t" r="r" b="b"/>
            <a:pathLst>
              <a:path w="594433" h="1206971">
                <a:moveTo>
                  <a:pt x="0" y="0"/>
                </a:moveTo>
                <a:lnTo>
                  <a:pt x="594433" y="0"/>
                </a:lnTo>
                <a:lnTo>
                  <a:pt x="594433" y="1206972"/>
                </a:lnTo>
                <a:lnTo>
                  <a:pt x="0" y="1206972"/>
                </a:lnTo>
                <a:lnTo>
                  <a:pt x="0" y="0"/>
                </a:lnTo>
                <a:close/>
              </a:path>
            </a:pathLst>
          </a:custGeom>
          <a:blipFill>
            <a:blip r:embed="rId12"/>
            <a:stretch>
              <a:fillRect/>
            </a:stretch>
          </a:blipFill>
        </p:spPr>
        <p:txBody>
          <a:bodyPr/>
          <a:lstStyle/>
          <a:p>
            <a:endParaRPr lang="en-AE"/>
          </a:p>
        </p:txBody>
      </p:sp>
      <p:sp>
        <p:nvSpPr>
          <p:cNvPr id="24" name="Freeform 24"/>
          <p:cNvSpPr/>
          <p:nvPr/>
        </p:nvSpPr>
        <p:spPr>
          <a:xfrm rot="767261">
            <a:off x="165847" y="5359249"/>
            <a:ext cx="362039" cy="352535"/>
          </a:xfrm>
          <a:custGeom>
            <a:avLst/>
            <a:gdLst/>
            <a:ahLst/>
            <a:cxnLst/>
            <a:rect l="l" t="t" r="r" b="b"/>
            <a:pathLst>
              <a:path w="362039" h="352535">
                <a:moveTo>
                  <a:pt x="0" y="0"/>
                </a:moveTo>
                <a:lnTo>
                  <a:pt x="362038" y="0"/>
                </a:lnTo>
                <a:lnTo>
                  <a:pt x="362038" y="352535"/>
                </a:lnTo>
                <a:lnTo>
                  <a:pt x="0" y="352535"/>
                </a:lnTo>
                <a:lnTo>
                  <a:pt x="0" y="0"/>
                </a:lnTo>
                <a:close/>
              </a:path>
            </a:pathLst>
          </a:custGeom>
          <a:blipFill>
            <a:blip r:embed="rId13"/>
            <a:stretch>
              <a:fillRect/>
            </a:stretch>
          </a:blipFill>
        </p:spPr>
        <p:txBody>
          <a:bodyPr/>
          <a:lstStyle/>
          <a:p>
            <a:endParaRPr lang="en-AE"/>
          </a:p>
        </p:txBody>
      </p:sp>
      <p:sp>
        <p:nvSpPr>
          <p:cNvPr id="25" name="Freeform 25"/>
          <p:cNvSpPr/>
          <p:nvPr/>
        </p:nvSpPr>
        <p:spPr>
          <a:xfrm rot="3976601">
            <a:off x="2842412" y="469582"/>
            <a:ext cx="694805" cy="455967"/>
          </a:xfrm>
          <a:custGeom>
            <a:avLst/>
            <a:gdLst/>
            <a:ahLst/>
            <a:cxnLst/>
            <a:rect l="l" t="t" r="r" b="b"/>
            <a:pathLst>
              <a:path w="694805" h="455966">
                <a:moveTo>
                  <a:pt x="0" y="0"/>
                </a:moveTo>
                <a:lnTo>
                  <a:pt x="694805" y="0"/>
                </a:lnTo>
                <a:lnTo>
                  <a:pt x="694805" y="455965"/>
                </a:lnTo>
                <a:lnTo>
                  <a:pt x="0" y="455965"/>
                </a:lnTo>
                <a:lnTo>
                  <a:pt x="0" y="0"/>
                </a:lnTo>
                <a:close/>
              </a:path>
            </a:pathLst>
          </a:custGeom>
          <a:blipFill>
            <a:blip r:embed="rId14"/>
            <a:stretch>
              <a:fillRect/>
            </a:stretch>
          </a:blipFill>
        </p:spPr>
        <p:txBody>
          <a:bodyPr/>
          <a:lstStyle/>
          <a:p>
            <a:endParaRPr lang="en-AE"/>
          </a:p>
        </p:txBody>
      </p:sp>
      <p:sp>
        <p:nvSpPr>
          <p:cNvPr id="26" name="Freeform 26"/>
          <p:cNvSpPr/>
          <p:nvPr/>
        </p:nvSpPr>
        <p:spPr>
          <a:xfrm rot="4739129">
            <a:off x="1529399" y="409346"/>
            <a:ext cx="311149" cy="301815"/>
          </a:xfrm>
          <a:custGeom>
            <a:avLst/>
            <a:gdLst/>
            <a:ahLst/>
            <a:cxnLst/>
            <a:rect l="l" t="t" r="r" b="b"/>
            <a:pathLst>
              <a:path w="311149" h="301814">
                <a:moveTo>
                  <a:pt x="0" y="0"/>
                </a:moveTo>
                <a:lnTo>
                  <a:pt x="311149" y="0"/>
                </a:lnTo>
                <a:lnTo>
                  <a:pt x="311149" y="301814"/>
                </a:lnTo>
                <a:lnTo>
                  <a:pt x="0" y="301814"/>
                </a:lnTo>
                <a:lnTo>
                  <a:pt x="0" y="0"/>
                </a:lnTo>
                <a:close/>
              </a:path>
            </a:pathLst>
          </a:custGeom>
          <a:blipFill>
            <a:blip r:embed="rId15"/>
            <a:stretch>
              <a:fillRect/>
            </a:stretch>
          </a:blipFill>
        </p:spPr>
        <p:txBody>
          <a:bodyPr/>
          <a:lstStyle/>
          <a:p>
            <a:endParaRPr lang="en-AE"/>
          </a:p>
        </p:txBody>
      </p:sp>
      <p:sp>
        <p:nvSpPr>
          <p:cNvPr id="27" name="Freeform 27"/>
          <p:cNvSpPr/>
          <p:nvPr/>
        </p:nvSpPr>
        <p:spPr>
          <a:xfrm rot="-2519798">
            <a:off x="406836" y="444050"/>
            <a:ext cx="311149" cy="301815"/>
          </a:xfrm>
          <a:custGeom>
            <a:avLst/>
            <a:gdLst/>
            <a:ahLst/>
            <a:cxnLst/>
            <a:rect l="l" t="t" r="r" b="b"/>
            <a:pathLst>
              <a:path w="311149" h="301814">
                <a:moveTo>
                  <a:pt x="0" y="0"/>
                </a:moveTo>
                <a:lnTo>
                  <a:pt x="311149" y="0"/>
                </a:lnTo>
                <a:lnTo>
                  <a:pt x="311149" y="301815"/>
                </a:lnTo>
                <a:lnTo>
                  <a:pt x="0" y="301815"/>
                </a:lnTo>
                <a:lnTo>
                  <a:pt x="0" y="0"/>
                </a:lnTo>
                <a:close/>
              </a:path>
            </a:pathLst>
          </a:custGeom>
          <a:blipFill>
            <a:blip r:embed="rId15"/>
            <a:stretch>
              <a:fillRect/>
            </a:stretch>
          </a:blipFill>
        </p:spPr>
        <p:txBody>
          <a:bodyPr/>
          <a:lstStyle/>
          <a:p>
            <a:endParaRPr lang="en-AE"/>
          </a:p>
        </p:txBody>
      </p:sp>
      <p:sp>
        <p:nvSpPr>
          <p:cNvPr id="28" name="Freeform 28"/>
          <p:cNvSpPr/>
          <p:nvPr/>
        </p:nvSpPr>
        <p:spPr>
          <a:xfrm rot="-3510446">
            <a:off x="1004615" y="274861"/>
            <a:ext cx="362039" cy="352535"/>
          </a:xfrm>
          <a:custGeom>
            <a:avLst/>
            <a:gdLst/>
            <a:ahLst/>
            <a:cxnLst/>
            <a:rect l="l" t="t" r="r" b="b"/>
            <a:pathLst>
              <a:path w="362039" h="352535">
                <a:moveTo>
                  <a:pt x="0" y="0"/>
                </a:moveTo>
                <a:lnTo>
                  <a:pt x="362038" y="0"/>
                </a:lnTo>
                <a:lnTo>
                  <a:pt x="362038" y="352536"/>
                </a:lnTo>
                <a:lnTo>
                  <a:pt x="0" y="352536"/>
                </a:lnTo>
                <a:lnTo>
                  <a:pt x="0" y="0"/>
                </a:lnTo>
                <a:close/>
              </a:path>
            </a:pathLst>
          </a:custGeom>
          <a:blipFill>
            <a:blip r:embed="rId13"/>
            <a:stretch>
              <a:fillRect/>
            </a:stretch>
          </a:blipFill>
        </p:spPr>
        <p:txBody>
          <a:bodyPr/>
          <a:lstStyle/>
          <a:p>
            <a:endParaRPr lang="en-AE"/>
          </a:p>
        </p:txBody>
      </p:sp>
      <p:sp>
        <p:nvSpPr>
          <p:cNvPr id="29" name="Freeform 29"/>
          <p:cNvSpPr/>
          <p:nvPr/>
        </p:nvSpPr>
        <p:spPr>
          <a:xfrm>
            <a:off x="15613142" y="1075261"/>
            <a:ext cx="2651942" cy="1862690"/>
          </a:xfrm>
          <a:custGeom>
            <a:avLst/>
            <a:gdLst/>
            <a:ahLst/>
            <a:cxnLst/>
            <a:rect l="l" t="t" r="r" b="b"/>
            <a:pathLst>
              <a:path w="8436413" h="5281194">
                <a:moveTo>
                  <a:pt x="0" y="0"/>
                </a:moveTo>
                <a:lnTo>
                  <a:pt x="8436412" y="0"/>
                </a:lnTo>
                <a:lnTo>
                  <a:pt x="8436412" y="5281194"/>
                </a:lnTo>
                <a:lnTo>
                  <a:pt x="0" y="5281194"/>
                </a:lnTo>
                <a:lnTo>
                  <a:pt x="0" y="0"/>
                </a:lnTo>
                <a:close/>
              </a:path>
            </a:pathLst>
          </a:custGeom>
          <a:blipFill>
            <a:blip r:embed="rId16"/>
            <a:stretch>
              <a:fillRect/>
            </a:stretch>
          </a:blipFill>
        </p:spPr>
        <p:txBody>
          <a:bodyPr/>
          <a:lstStyle/>
          <a:p>
            <a:endParaRPr lang="en-AE" dirty="0"/>
          </a:p>
        </p:txBody>
      </p:sp>
      <p:sp>
        <p:nvSpPr>
          <p:cNvPr id="31" name="TextBox 31"/>
          <p:cNvSpPr txBox="1"/>
          <p:nvPr/>
        </p:nvSpPr>
        <p:spPr>
          <a:xfrm>
            <a:off x="2969281" y="995083"/>
            <a:ext cx="12477391" cy="1862689"/>
          </a:xfrm>
          <a:prstGeom prst="rect">
            <a:avLst/>
          </a:prstGeom>
        </p:spPr>
        <p:txBody>
          <a:bodyPr wrap="square" lIns="0" tIns="0" rIns="0" bIns="0" rtlCol="0" anchor="t">
            <a:spAutoFit/>
          </a:bodyPr>
          <a:lstStyle/>
          <a:p>
            <a:pPr marL="377816" lvl="1">
              <a:lnSpc>
                <a:spcPts val="4900"/>
              </a:lnSpc>
            </a:pPr>
            <a:r>
              <a:rPr lang="en-US" sz="2800" spc="35" dirty="0">
                <a:solidFill>
                  <a:srgbClr val="000000"/>
                </a:solidFill>
                <a:latin typeface="Josefin Sans"/>
              </a:rPr>
              <a:t>As an intermediary business we provide a service and take a commission from each transaction 5-10% from each transaction.</a:t>
            </a:r>
          </a:p>
          <a:p>
            <a:pPr>
              <a:lnSpc>
                <a:spcPts val="4900"/>
              </a:lnSpc>
            </a:pPr>
            <a:endParaRPr lang="en-US" sz="3500" spc="35" dirty="0">
              <a:solidFill>
                <a:srgbClr val="000000"/>
              </a:solidFill>
              <a:latin typeface="Josefin Sans"/>
            </a:endParaRPr>
          </a:p>
        </p:txBody>
      </p:sp>
      <p:sp>
        <p:nvSpPr>
          <p:cNvPr id="33" name="TextBox 23">
            <a:extLst>
              <a:ext uri="{FF2B5EF4-FFF2-40B4-BE49-F238E27FC236}">
                <a16:creationId xmlns:a16="http://schemas.microsoft.com/office/drawing/2014/main" id="{74FD5591-5D1C-CAA8-892A-03E2618C6743}"/>
              </a:ext>
            </a:extLst>
          </p:cNvPr>
          <p:cNvSpPr txBox="1"/>
          <p:nvPr/>
        </p:nvSpPr>
        <p:spPr>
          <a:xfrm>
            <a:off x="3077238" y="322792"/>
            <a:ext cx="14914270" cy="902170"/>
          </a:xfrm>
          <a:prstGeom prst="rect">
            <a:avLst/>
          </a:prstGeom>
        </p:spPr>
        <p:txBody>
          <a:bodyPr lIns="0" tIns="0" rIns="0" bIns="0" rtlCol="0" anchor="t">
            <a:spAutoFit/>
          </a:bodyPr>
          <a:lstStyle/>
          <a:p>
            <a:pPr algn="ctr">
              <a:lnSpc>
                <a:spcPts val="7280"/>
              </a:lnSpc>
            </a:pPr>
            <a:r>
              <a:rPr lang="en-US" sz="5200" spc="156" dirty="0">
                <a:solidFill>
                  <a:srgbClr val="00806C"/>
                </a:solidFill>
                <a:latin typeface="TAN Kindred"/>
              </a:rPr>
              <a:t>BUSINESS MODEL CANVAS</a:t>
            </a:r>
          </a:p>
        </p:txBody>
      </p:sp>
      <p:sp>
        <p:nvSpPr>
          <p:cNvPr id="34" name="Freeform 24">
            <a:extLst>
              <a:ext uri="{FF2B5EF4-FFF2-40B4-BE49-F238E27FC236}">
                <a16:creationId xmlns:a16="http://schemas.microsoft.com/office/drawing/2014/main" id="{69F5EB75-D1C0-F264-BAB3-9C1DD1D8520D}"/>
              </a:ext>
            </a:extLst>
          </p:cNvPr>
          <p:cNvSpPr/>
          <p:nvPr/>
        </p:nvSpPr>
        <p:spPr>
          <a:xfrm>
            <a:off x="1185402" y="2294148"/>
            <a:ext cx="14664198" cy="7992852"/>
          </a:xfrm>
          <a:custGeom>
            <a:avLst/>
            <a:gdLst/>
            <a:ahLst/>
            <a:cxnLst/>
            <a:rect l="l" t="t" r="r" b="b"/>
            <a:pathLst>
              <a:path w="15494215" h="7532642">
                <a:moveTo>
                  <a:pt x="0" y="0"/>
                </a:moveTo>
                <a:lnTo>
                  <a:pt x="15494215" y="0"/>
                </a:lnTo>
                <a:lnTo>
                  <a:pt x="15494215" y="7532643"/>
                </a:lnTo>
                <a:lnTo>
                  <a:pt x="0" y="7532643"/>
                </a:lnTo>
                <a:lnTo>
                  <a:pt x="0" y="0"/>
                </a:lnTo>
                <a:close/>
              </a:path>
            </a:pathLst>
          </a:custGeom>
          <a:blipFill>
            <a:blip r:embed="rId17">
              <a:extLst>
                <a:ext uri="{BEBA8EAE-BF5A-486C-A8C5-ECC9F3942E4B}">
                  <a14:imgProps xmlns:a14="http://schemas.microsoft.com/office/drawing/2010/main">
                    <a14:imgLayer r:embed="rId18">
                      <a14:imgEffect>
                        <a14:sharpenSoften amount="50000"/>
                      </a14:imgEffect>
                    </a14:imgLayer>
                  </a14:imgProps>
                </a:ext>
              </a:extLst>
            </a:blip>
            <a:stretch>
              <a:fillRect t="-10013" r="-1440" b="-1239"/>
            </a:stretch>
          </a:blipFill>
        </p:spPr>
        <p:txBody>
          <a:bodyPr/>
          <a:lstStyle/>
          <a:p>
            <a:endParaRPr lang="en-A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12"/>
                                        </p:tgtEl>
                                        <p:attrNameLst>
                                          <p:attrName>r</p:attrName>
                                        </p:attrNameLst>
                                      </p:cBhvr>
                                    </p:animRot>
                                    <p:animRot by="-240000">
                                      <p:cBhvr>
                                        <p:cTn id="13" dur="200" fill="hold">
                                          <p:stCondLst>
                                            <p:cond delay="200"/>
                                          </p:stCondLst>
                                        </p:cTn>
                                        <p:tgtEl>
                                          <p:spTgt spid="12"/>
                                        </p:tgtEl>
                                        <p:attrNameLst>
                                          <p:attrName>r</p:attrName>
                                        </p:attrNameLst>
                                      </p:cBhvr>
                                    </p:animRot>
                                    <p:animRot by="240000">
                                      <p:cBhvr>
                                        <p:cTn id="14" dur="200" fill="hold">
                                          <p:stCondLst>
                                            <p:cond delay="400"/>
                                          </p:stCondLst>
                                        </p:cTn>
                                        <p:tgtEl>
                                          <p:spTgt spid="12"/>
                                        </p:tgtEl>
                                        <p:attrNameLst>
                                          <p:attrName>r</p:attrName>
                                        </p:attrNameLst>
                                      </p:cBhvr>
                                    </p:animRot>
                                    <p:animRot by="-240000">
                                      <p:cBhvr>
                                        <p:cTn id="15" dur="200" fill="hold">
                                          <p:stCondLst>
                                            <p:cond delay="600"/>
                                          </p:stCondLst>
                                        </p:cTn>
                                        <p:tgtEl>
                                          <p:spTgt spid="12"/>
                                        </p:tgtEl>
                                        <p:attrNameLst>
                                          <p:attrName>r</p:attrName>
                                        </p:attrNameLst>
                                      </p:cBhvr>
                                    </p:animRot>
                                    <p:animRot by="120000">
                                      <p:cBhvr>
                                        <p:cTn id="16" dur="200" fill="hold">
                                          <p:stCondLst>
                                            <p:cond delay="800"/>
                                          </p:stCondLst>
                                        </p:cTn>
                                        <p:tgtEl>
                                          <p:spTgt spid="12"/>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23"/>
                                        </p:tgtEl>
                                        <p:attrNameLst>
                                          <p:attrName>r</p:attrName>
                                        </p:attrNameLst>
                                      </p:cBhvr>
                                    </p:animRot>
                                    <p:animRot by="-240000">
                                      <p:cBhvr>
                                        <p:cTn id="19" dur="200" fill="hold">
                                          <p:stCondLst>
                                            <p:cond delay="200"/>
                                          </p:stCondLst>
                                        </p:cTn>
                                        <p:tgtEl>
                                          <p:spTgt spid="23"/>
                                        </p:tgtEl>
                                        <p:attrNameLst>
                                          <p:attrName>r</p:attrName>
                                        </p:attrNameLst>
                                      </p:cBhvr>
                                    </p:animRot>
                                    <p:animRot by="240000">
                                      <p:cBhvr>
                                        <p:cTn id="20" dur="200" fill="hold">
                                          <p:stCondLst>
                                            <p:cond delay="400"/>
                                          </p:stCondLst>
                                        </p:cTn>
                                        <p:tgtEl>
                                          <p:spTgt spid="23"/>
                                        </p:tgtEl>
                                        <p:attrNameLst>
                                          <p:attrName>r</p:attrName>
                                        </p:attrNameLst>
                                      </p:cBhvr>
                                    </p:animRot>
                                    <p:animRot by="-240000">
                                      <p:cBhvr>
                                        <p:cTn id="21" dur="200" fill="hold">
                                          <p:stCondLst>
                                            <p:cond delay="600"/>
                                          </p:stCondLst>
                                        </p:cTn>
                                        <p:tgtEl>
                                          <p:spTgt spid="23"/>
                                        </p:tgtEl>
                                        <p:attrNameLst>
                                          <p:attrName>r</p:attrName>
                                        </p:attrNameLst>
                                      </p:cBhvr>
                                    </p:animRot>
                                    <p:animRot by="120000">
                                      <p:cBhvr>
                                        <p:cTn id="22" dur="200" fill="hold">
                                          <p:stCondLst>
                                            <p:cond delay="800"/>
                                          </p:stCondLst>
                                        </p:cTn>
                                        <p:tgtEl>
                                          <p:spTgt spid="23"/>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14"/>
                                        </p:tgtEl>
                                        <p:attrNameLst>
                                          <p:attrName>r</p:attrName>
                                        </p:attrNameLst>
                                      </p:cBhvr>
                                    </p:animRot>
                                    <p:animRot by="-240000">
                                      <p:cBhvr>
                                        <p:cTn id="25" dur="200" fill="hold">
                                          <p:stCondLst>
                                            <p:cond delay="200"/>
                                          </p:stCondLst>
                                        </p:cTn>
                                        <p:tgtEl>
                                          <p:spTgt spid="14"/>
                                        </p:tgtEl>
                                        <p:attrNameLst>
                                          <p:attrName>r</p:attrName>
                                        </p:attrNameLst>
                                      </p:cBhvr>
                                    </p:animRot>
                                    <p:animRot by="240000">
                                      <p:cBhvr>
                                        <p:cTn id="26" dur="200" fill="hold">
                                          <p:stCondLst>
                                            <p:cond delay="400"/>
                                          </p:stCondLst>
                                        </p:cTn>
                                        <p:tgtEl>
                                          <p:spTgt spid="14"/>
                                        </p:tgtEl>
                                        <p:attrNameLst>
                                          <p:attrName>r</p:attrName>
                                        </p:attrNameLst>
                                      </p:cBhvr>
                                    </p:animRot>
                                    <p:animRot by="-240000">
                                      <p:cBhvr>
                                        <p:cTn id="27" dur="200" fill="hold">
                                          <p:stCondLst>
                                            <p:cond delay="600"/>
                                          </p:stCondLst>
                                        </p:cTn>
                                        <p:tgtEl>
                                          <p:spTgt spid="14"/>
                                        </p:tgtEl>
                                        <p:attrNameLst>
                                          <p:attrName>r</p:attrName>
                                        </p:attrNameLst>
                                      </p:cBhvr>
                                    </p:animRot>
                                    <p:animRot by="120000">
                                      <p:cBhvr>
                                        <p:cTn id="28" dur="200" fill="hold">
                                          <p:stCondLst>
                                            <p:cond delay="800"/>
                                          </p:stCondLst>
                                        </p:cTn>
                                        <p:tgtEl>
                                          <p:spTgt spid="14"/>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11"/>
                                        </p:tgtEl>
                                        <p:attrNameLst>
                                          <p:attrName>r</p:attrName>
                                        </p:attrNameLst>
                                      </p:cBhvr>
                                    </p:animRot>
                                    <p:animRot by="-240000">
                                      <p:cBhvr>
                                        <p:cTn id="31" dur="200" fill="hold">
                                          <p:stCondLst>
                                            <p:cond delay="200"/>
                                          </p:stCondLst>
                                        </p:cTn>
                                        <p:tgtEl>
                                          <p:spTgt spid="11"/>
                                        </p:tgtEl>
                                        <p:attrNameLst>
                                          <p:attrName>r</p:attrName>
                                        </p:attrNameLst>
                                      </p:cBhvr>
                                    </p:animRot>
                                    <p:animRot by="240000">
                                      <p:cBhvr>
                                        <p:cTn id="32" dur="200" fill="hold">
                                          <p:stCondLst>
                                            <p:cond delay="400"/>
                                          </p:stCondLst>
                                        </p:cTn>
                                        <p:tgtEl>
                                          <p:spTgt spid="11"/>
                                        </p:tgtEl>
                                        <p:attrNameLst>
                                          <p:attrName>r</p:attrName>
                                        </p:attrNameLst>
                                      </p:cBhvr>
                                    </p:animRot>
                                    <p:animRot by="-240000">
                                      <p:cBhvr>
                                        <p:cTn id="33" dur="200" fill="hold">
                                          <p:stCondLst>
                                            <p:cond delay="600"/>
                                          </p:stCondLst>
                                        </p:cTn>
                                        <p:tgtEl>
                                          <p:spTgt spid="11"/>
                                        </p:tgtEl>
                                        <p:attrNameLst>
                                          <p:attrName>r</p:attrName>
                                        </p:attrNameLst>
                                      </p:cBhvr>
                                    </p:animRot>
                                    <p:animRot by="120000">
                                      <p:cBhvr>
                                        <p:cTn id="34" dur="200" fill="hold">
                                          <p:stCondLst>
                                            <p:cond delay="800"/>
                                          </p:stCondLst>
                                        </p:cTn>
                                        <p:tgtEl>
                                          <p:spTgt spid="11"/>
                                        </p:tgtEl>
                                        <p:attrNameLst>
                                          <p:attrName>r</p:attrName>
                                        </p:attrNameLst>
                                      </p:cBhvr>
                                    </p:animRot>
                                  </p:childTnLst>
                                </p:cTn>
                              </p:par>
                              <p:par>
                                <p:cTn id="35" presetID="32" presetClass="emph" presetSubtype="0" fill="hold" grpId="0" nodeType="withEffect">
                                  <p:stCondLst>
                                    <p:cond delay="0"/>
                                  </p:stCondLst>
                                  <p:childTnLst>
                                    <p:animRot by="120000">
                                      <p:cBhvr>
                                        <p:cTn id="36" dur="100" fill="hold">
                                          <p:stCondLst>
                                            <p:cond delay="0"/>
                                          </p:stCondLst>
                                        </p:cTn>
                                        <p:tgtEl>
                                          <p:spTgt spid="25"/>
                                        </p:tgtEl>
                                        <p:attrNameLst>
                                          <p:attrName>r</p:attrName>
                                        </p:attrNameLst>
                                      </p:cBhvr>
                                    </p:animRot>
                                    <p:animRot by="-240000">
                                      <p:cBhvr>
                                        <p:cTn id="37" dur="200" fill="hold">
                                          <p:stCondLst>
                                            <p:cond delay="200"/>
                                          </p:stCondLst>
                                        </p:cTn>
                                        <p:tgtEl>
                                          <p:spTgt spid="25"/>
                                        </p:tgtEl>
                                        <p:attrNameLst>
                                          <p:attrName>r</p:attrName>
                                        </p:attrNameLst>
                                      </p:cBhvr>
                                    </p:animRot>
                                    <p:animRot by="240000">
                                      <p:cBhvr>
                                        <p:cTn id="38" dur="200" fill="hold">
                                          <p:stCondLst>
                                            <p:cond delay="400"/>
                                          </p:stCondLst>
                                        </p:cTn>
                                        <p:tgtEl>
                                          <p:spTgt spid="25"/>
                                        </p:tgtEl>
                                        <p:attrNameLst>
                                          <p:attrName>r</p:attrName>
                                        </p:attrNameLst>
                                      </p:cBhvr>
                                    </p:animRot>
                                    <p:animRot by="-240000">
                                      <p:cBhvr>
                                        <p:cTn id="39" dur="200" fill="hold">
                                          <p:stCondLst>
                                            <p:cond delay="600"/>
                                          </p:stCondLst>
                                        </p:cTn>
                                        <p:tgtEl>
                                          <p:spTgt spid="25"/>
                                        </p:tgtEl>
                                        <p:attrNameLst>
                                          <p:attrName>r</p:attrName>
                                        </p:attrNameLst>
                                      </p:cBhvr>
                                    </p:animRot>
                                    <p:animRot by="120000">
                                      <p:cBhvr>
                                        <p:cTn id="40" dur="200" fill="hold">
                                          <p:stCondLst>
                                            <p:cond delay="800"/>
                                          </p:stCondLst>
                                        </p:cTn>
                                        <p:tgtEl>
                                          <p:spTgt spid="25"/>
                                        </p:tgtEl>
                                        <p:attrNameLst>
                                          <p:attrName>r</p:attrName>
                                        </p:attrNameLst>
                                      </p:cBhvr>
                                    </p:animRot>
                                  </p:childTnLst>
                                </p:cTn>
                              </p:par>
                              <p:par>
                                <p:cTn id="41" presetID="26" presetClass="emph" presetSubtype="0" fill="hold" grpId="0" nodeType="withEffect">
                                  <p:stCondLst>
                                    <p:cond delay="0"/>
                                  </p:stCondLst>
                                  <p:childTnLst>
                                    <p:animEffect transition="out" filter="fade">
                                      <p:cBhvr>
                                        <p:cTn id="42" dur="500" tmFilter="0, 0; .2, .5; .8, .5; 1, 0"/>
                                        <p:tgtEl>
                                          <p:spTgt spid="33"/>
                                        </p:tgtEl>
                                      </p:cBhvr>
                                    </p:animEffect>
                                    <p:animScale>
                                      <p:cBhvr>
                                        <p:cTn id="43"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3" grpId="0" animBg="1"/>
      <p:bldP spid="25"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0D8"/>
        </a:solidFill>
        <a:effectLst/>
      </p:bgPr>
    </p:bg>
    <p:spTree>
      <p:nvGrpSpPr>
        <p:cNvPr id="1" name=""/>
        <p:cNvGrpSpPr/>
        <p:nvPr/>
      </p:nvGrpSpPr>
      <p:grpSpPr>
        <a:xfrm>
          <a:off x="0" y="0"/>
          <a:ext cx="0" cy="0"/>
          <a:chOff x="0" y="0"/>
          <a:chExt cx="0" cy="0"/>
        </a:xfrm>
      </p:grpSpPr>
      <p:sp>
        <p:nvSpPr>
          <p:cNvPr id="2" name="Freeform 2"/>
          <p:cNvSpPr/>
          <p:nvPr/>
        </p:nvSpPr>
        <p:spPr>
          <a:xfrm>
            <a:off x="-1736540" y="7237071"/>
            <a:ext cx="5235368" cy="4673756"/>
          </a:xfrm>
          <a:custGeom>
            <a:avLst/>
            <a:gdLst/>
            <a:ahLst/>
            <a:cxnLst/>
            <a:rect l="l" t="t" r="r" b="b"/>
            <a:pathLst>
              <a:path w="5235368" h="4673756">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rot="-7251473">
            <a:off x="-2694024" y="3753103"/>
            <a:ext cx="4745395" cy="4296740"/>
          </a:xfrm>
          <a:custGeom>
            <a:avLst/>
            <a:gdLst/>
            <a:ahLst/>
            <a:cxnLst/>
            <a:rect l="l" t="t" r="r" b="b"/>
            <a:pathLst>
              <a:path w="4745395" h="4296740">
                <a:moveTo>
                  <a:pt x="0" y="0"/>
                </a:moveTo>
                <a:lnTo>
                  <a:pt x="4745395" y="0"/>
                </a:lnTo>
                <a:lnTo>
                  <a:pt x="4745395" y="4296739"/>
                </a:lnTo>
                <a:lnTo>
                  <a:pt x="0" y="429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grpSp>
        <p:nvGrpSpPr>
          <p:cNvPr id="4" name="Group 4"/>
          <p:cNvGrpSpPr/>
          <p:nvPr/>
        </p:nvGrpSpPr>
        <p:grpSpPr>
          <a:xfrm>
            <a:off x="2342357" y="2001364"/>
            <a:ext cx="5256969" cy="919257"/>
            <a:chOff x="0" y="0"/>
            <a:chExt cx="1384551" cy="242109"/>
          </a:xfrm>
        </p:grpSpPr>
        <p:sp>
          <p:nvSpPr>
            <p:cNvPr id="5" name="Freeform 5"/>
            <p:cNvSpPr/>
            <p:nvPr/>
          </p:nvSpPr>
          <p:spPr>
            <a:xfrm>
              <a:off x="0" y="0"/>
              <a:ext cx="1384551" cy="242109"/>
            </a:xfrm>
            <a:custGeom>
              <a:avLst/>
              <a:gdLst/>
              <a:ahLst/>
              <a:cxnLst/>
              <a:rect l="l" t="t" r="r" b="b"/>
              <a:pathLst>
                <a:path w="1384551" h="242109">
                  <a:moveTo>
                    <a:pt x="14727" y="0"/>
                  </a:moveTo>
                  <a:lnTo>
                    <a:pt x="1369824" y="0"/>
                  </a:lnTo>
                  <a:cubicBezTo>
                    <a:pt x="1373730" y="0"/>
                    <a:pt x="1377476" y="1552"/>
                    <a:pt x="1380238" y="4313"/>
                  </a:cubicBezTo>
                  <a:cubicBezTo>
                    <a:pt x="1383000" y="7075"/>
                    <a:pt x="1384551" y="10821"/>
                    <a:pt x="1384551" y="14727"/>
                  </a:cubicBezTo>
                  <a:lnTo>
                    <a:pt x="1384551" y="227382"/>
                  </a:lnTo>
                  <a:cubicBezTo>
                    <a:pt x="1384551" y="231288"/>
                    <a:pt x="1383000" y="235033"/>
                    <a:pt x="1380238" y="237795"/>
                  </a:cubicBezTo>
                  <a:cubicBezTo>
                    <a:pt x="1377476" y="240557"/>
                    <a:pt x="1373730" y="242109"/>
                    <a:pt x="1369824" y="242109"/>
                  </a:cubicBezTo>
                  <a:lnTo>
                    <a:pt x="14727" y="242109"/>
                  </a:lnTo>
                  <a:cubicBezTo>
                    <a:pt x="6593" y="242109"/>
                    <a:pt x="0" y="235515"/>
                    <a:pt x="0" y="227382"/>
                  </a:cubicBezTo>
                  <a:lnTo>
                    <a:pt x="0" y="14727"/>
                  </a:lnTo>
                  <a:cubicBezTo>
                    <a:pt x="0" y="10821"/>
                    <a:pt x="1552" y="7075"/>
                    <a:pt x="4313" y="4313"/>
                  </a:cubicBezTo>
                  <a:cubicBezTo>
                    <a:pt x="7075" y="1552"/>
                    <a:pt x="10821" y="0"/>
                    <a:pt x="14727" y="0"/>
                  </a:cubicBezTo>
                  <a:close/>
                </a:path>
              </a:pathLst>
            </a:custGeom>
            <a:solidFill>
              <a:srgbClr val="00806C"/>
            </a:solidFill>
            <a:ln cap="sq">
              <a:noFill/>
              <a:prstDash val="solid"/>
              <a:miter/>
            </a:ln>
          </p:spPr>
          <p:txBody>
            <a:bodyPr/>
            <a:lstStyle/>
            <a:p>
              <a:endParaRPr lang="en-AE"/>
            </a:p>
          </p:txBody>
        </p:sp>
        <p:sp>
          <p:nvSpPr>
            <p:cNvPr id="6" name="TextBox 6"/>
            <p:cNvSpPr txBox="1"/>
            <p:nvPr/>
          </p:nvSpPr>
          <p:spPr>
            <a:xfrm>
              <a:off x="0" y="-28575"/>
              <a:ext cx="1384551" cy="270684"/>
            </a:xfrm>
            <a:prstGeom prst="rect">
              <a:avLst/>
            </a:prstGeom>
          </p:spPr>
          <p:txBody>
            <a:bodyPr lIns="127000" tIns="127000" rIns="127000" bIns="127000" rtlCol="0" anchor="ctr"/>
            <a:lstStyle/>
            <a:p>
              <a:pPr algn="ctr">
                <a:lnSpc>
                  <a:spcPts val="3380"/>
                </a:lnSpc>
              </a:pPr>
              <a:r>
                <a:rPr lang="en-US" sz="2600" spc="27">
                  <a:solidFill>
                    <a:srgbClr val="FFFFFF"/>
                  </a:solidFill>
                  <a:latin typeface="Josefin Sans Bold"/>
                </a:rPr>
                <a:t>FACE-TO-FACE CHANNEL</a:t>
              </a:r>
            </a:p>
          </p:txBody>
        </p:sp>
      </p:grpSp>
      <p:grpSp>
        <p:nvGrpSpPr>
          <p:cNvPr id="7" name="Group 7"/>
          <p:cNvGrpSpPr/>
          <p:nvPr/>
        </p:nvGrpSpPr>
        <p:grpSpPr>
          <a:xfrm>
            <a:off x="7823892" y="1527447"/>
            <a:ext cx="9328259" cy="947832"/>
            <a:chOff x="0" y="0"/>
            <a:chExt cx="2456825" cy="249635"/>
          </a:xfrm>
        </p:grpSpPr>
        <p:sp>
          <p:nvSpPr>
            <p:cNvPr id="8" name="Freeform 8"/>
            <p:cNvSpPr/>
            <p:nvPr/>
          </p:nvSpPr>
          <p:spPr>
            <a:xfrm>
              <a:off x="0" y="0"/>
              <a:ext cx="2456825" cy="249635"/>
            </a:xfrm>
            <a:custGeom>
              <a:avLst/>
              <a:gdLst/>
              <a:ahLst/>
              <a:cxnLst/>
              <a:rect l="l" t="t" r="r" b="b"/>
              <a:pathLst>
                <a:path w="2456825" h="249635">
                  <a:moveTo>
                    <a:pt x="8299" y="0"/>
                  </a:moveTo>
                  <a:lnTo>
                    <a:pt x="2448526" y="0"/>
                  </a:lnTo>
                  <a:cubicBezTo>
                    <a:pt x="2453110" y="0"/>
                    <a:pt x="2456825" y="3716"/>
                    <a:pt x="2456825" y="8299"/>
                  </a:cubicBezTo>
                  <a:lnTo>
                    <a:pt x="2456825" y="241335"/>
                  </a:lnTo>
                  <a:cubicBezTo>
                    <a:pt x="2456825" y="243536"/>
                    <a:pt x="2455951" y="245647"/>
                    <a:pt x="2454395" y="247204"/>
                  </a:cubicBezTo>
                  <a:cubicBezTo>
                    <a:pt x="2452838" y="248760"/>
                    <a:pt x="2450727" y="249635"/>
                    <a:pt x="2448526" y="249635"/>
                  </a:cubicBezTo>
                  <a:lnTo>
                    <a:pt x="8299" y="249635"/>
                  </a:lnTo>
                  <a:cubicBezTo>
                    <a:pt x="3716" y="249635"/>
                    <a:pt x="0" y="245919"/>
                    <a:pt x="0" y="241335"/>
                  </a:cubicBezTo>
                  <a:lnTo>
                    <a:pt x="0" y="8299"/>
                  </a:lnTo>
                  <a:cubicBezTo>
                    <a:pt x="0" y="3716"/>
                    <a:pt x="3716" y="0"/>
                    <a:pt x="8299" y="0"/>
                  </a:cubicBezTo>
                  <a:close/>
                </a:path>
              </a:pathLst>
            </a:custGeom>
            <a:solidFill>
              <a:srgbClr val="D2E3C3"/>
            </a:solidFill>
            <a:ln w="28575" cap="sq">
              <a:solidFill>
                <a:srgbClr val="00806C"/>
              </a:solidFill>
              <a:prstDash val="solid"/>
              <a:miter/>
            </a:ln>
          </p:spPr>
          <p:txBody>
            <a:bodyPr/>
            <a:lstStyle/>
            <a:p>
              <a:endParaRPr lang="en-AE"/>
            </a:p>
          </p:txBody>
        </p:sp>
        <p:sp>
          <p:nvSpPr>
            <p:cNvPr id="9" name="TextBox 9"/>
            <p:cNvSpPr txBox="1"/>
            <p:nvPr/>
          </p:nvSpPr>
          <p:spPr>
            <a:xfrm>
              <a:off x="0" y="-66675"/>
              <a:ext cx="2456825" cy="316310"/>
            </a:xfrm>
            <a:prstGeom prst="rect">
              <a:avLst/>
            </a:prstGeom>
          </p:spPr>
          <p:txBody>
            <a:bodyPr lIns="50800" tIns="50800" rIns="50800" bIns="50800" rtlCol="0" anchor="ctr"/>
            <a:lstStyle/>
            <a:p>
              <a:pPr>
                <a:lnSpc>
                  <a:spcPts val="3359"/>
                </a:lnSpc>
              </a:pPr>
              <a:r>
                <a:rPr lang="en-US" sz="2400" spc="24">
                  <a:solidFill>
                    <a:srgbClr val="00806C"/>
                  </a:solidFill>
                  <a:latin typeface="Josefin Sans"/>
                </a:rPr>
                <a:t>Positive:  </a:t>
              </a:r>
              <a:r>
                <a:rPr lang="en-US" sz="2400" spc="24">
                  <a:solidFill>
                    <a:srgbClr val="000000"/>
                  </a:solidFill>
                  <a:latin typeface="Josefin Sans"/>
                </a:rPr>
                <a:t>The use of UAEPASS was perfect to consume time </a:t>
              </a:r>
            </a:p>
          </p:txBody>
        </p:sp>
      </p:grpSp>
      <p:grpSp>
        <p:nvGrpSpPr>
          <p:cNvPr id="10" name="Group 10"/>
          <p:cNvGrpSpPr/>
          <p:nvPr/>
        </p:nvGrpSpPr>
        <p:grpSpPr>
          <a:xfrm>
            <a:off x="2342357" y="4831522"/>
            <a:ext cx="5191135" cy="919257"/>
            <a:chOff x="0" y="0"/>
            <a:chExt cx="1367212" cy="242109"/>
          </a:xfrm>
        </p:grpSpPr>
        <p:sp>
          <p:nvSpPr>
            <p:cNvPr id="11" name="Freeform 11"/>
            <p:cNvSpPr/>
            <p:nvPr/>
          </p:nvSpPr>
          <p:spPr>
            <a:xfrm>
              <a:off x="0" y="0"/>
              <a:ext cx="1367212" cy="242109"/>
            </a:xfrm>
            <a:custGeom>
              <a:avLst/>
              <a:gdLst/>
              <a:ahLst/>
              <a:cxnLst/>
              <a:rect l="l" t="t" r="r" b="b"/>
              <a:pathLst>
                <a:path w="1367212" h="242109">
                  <a:moveTo>
                    <a:pt x="14914" y="0"/>
                  </a:moveTo>
                  <a:lnTo>
                    <a:pt x="1352299" y="0"/>
                  </a:lnTo>
                  <a:cubicBezTo>
                    <a:pt x="1360535" y="0"/>
                    <a:pt x="1367212" y="6677"/>
                    <a:pt x="1367212" y="14914"/>
                  </a:cubicBezTo>
                  <a:lnTo>
                    <a:pt x="1367212" y="227195"/>
                  </a:lnTo>
                  <a:cubicBezTo>
                    <a:pt x="1367212" y="235432"/>
                    <a:pt x="1360535" y="242109"/>
                    <a:pt x="1352299" y="242109"/>
                  </a:cubicBezTo>
                  <a:lnTo>
                    <a:pt x="14914" y="242109"/>
                  </a:lnTo>
                  <a:cubicBezTo>
                    <a:pt x="6677" y="242109"/>
                    <a:pt x="0" y="235432"/>
                    <a:pt x="0" y="227195"/>
                  </a:cubicBezTo>
                  <a:lnTo>
                    <a:pt x="0" y="14914"/>
                  </a:lnTo>
                  <a:cubicBezTo>
                    <a:pt x="0" y="6677"/>
                    <a:pt x="6677" y="0"/>
                    <a:pt x="14914" y="0"/>
                  </a:cubicBezTo>
                  <a:close/>
                </a:path>
              </a:pathLst>
            </a:custGeom>
            <a:solidFill>
              <a:srgbClr val="00806C"/>
            </a:solidFill>
            <a:ln cap="sq">
              <a:noFill/>
              <a:prstDash val="solid"/>
              <a:miter/>
            </a:ln>
          </p:spPr>
          <p:txBody>
            <a:bodyPr/>
            <a:lstStyle/>
            <a:p>
              <a:endParaRPr lang="en-AE"/>
            </a:p>
          </p:txBody>
        </p:sp>
        <p:sp>
          <p:nvSpPr>
            <p:cNvPr id="12" name="TextBox 12"/>
            <p:cNvSpPr txBox="1"/>
            <p:nvPr/>
          </p:nvSpPr>
          <p:spPr>
            <a:xfrm>
              <a:off x="0" y="-28575"/>
              <a:ext cx="1367212" cy="270684"/>
            </a:xfrm>
            <a:prstGeom prst="rect">
              <a:avLst/>
            </a:prstGeom>
          </p:spPr>
          <p:txBody>
            <a:bodyPr lIns="127000" tIns="127000" rIns="127000" bIns="127000" rtlCol="0" anchor="ctr"/>
            <a:lstStyle/>
            <a:p>
              <a:pPr algn="ctr">
                <a:lnSpc>
                  <a:spcPts val="3380"/>
                </a:lnSpc>
              </a:pPr>
              <a:r>
                <a:rPr lang="en-US" sz="2600" spc="27">
                  <a:solidFill>
                    <a:srgbClr val="FFFFFF"/>
                  </a:solidFill>
                  <a:latin typeface="Josefin Sans Bold"/>
                </a:rPr>
                <a:t>WHATSAPP CHANNEL</a:t>
              </a:r>
            </a:p>
          </p:txBody>
        </p:sp>
      </p:grpSp>
      <p:grpSp>
        <p:nvGrpSpPr>
          <p:cNvPr id="13" name="Group 13"/>
          <p:cNvGrpSpPr/>
          <p:nvPr/>
        </p:nvGrpSpPr>
        <p:grpSpPr>
          <a:xfrm>
            <a:off x="7823892" y="2561005"/>
            <a:ext cx="9328259" cy="919257"/>
            <a:chOff x="0" y="0"/>
            <a:chExt cx="2456825" cy="242109"/>
          </a:xfrm>
        </p:grpSpPr>
        <p:sp>
          <p:nvSpPr>
            <p:cNvPr id="14" name="Freeform 14"/>
            <p:cNvSpPr/>
            <p:nvPr/>
          </p:nvSpPr>
          <p:spPr>
            <a:xfrm>
              <a:off x="0" y="0"/>
              <a:ext cx="2456825" cy="242109"/>
            </a:xfrm>
            <a:custGeom>
              <a:avLst/>
              <a:gdLst/>
              <a:ahLst/>
              <a:cxnLst/>
              <a:rect l="l" t="t" r="r" b="b"/>
              <a:pathLst>
                <a:path w="2456825" h="242109">
                  <a:moveTo>
                    <a:pt x="8299" y="0"/>
                  </a:moveTo>
                  <a:lnTo>
                    <a:pt x="2448526" y="0"/>
                  </a:lnTo>
                  <a:cubicBezTo>
                    <a:pt x="2453110" y="0"/>
                    <a:pt x="2456825" y="3716"/>
                    <a:pt x="2456825" y="8299"/>
                  </a:cubicBezTo>
                  <a:lnTo>
                    <a:pt x="2456825" y="233809"/>
                  </a:lnTo>
                  <a:cubicBezTo>
                    <a:pt x="2456825" y="236010"/>
                    <a:pt x="2455951" y="238121"/>
                    <a:pt x="2454395" y="239678"/>
                  </a:cubicBezTo>
                  <a:cubicBezTo>
                    <a:pt x="2452838" y="241234"/>
                    <a:pt x="2450727" y="242109"/>
                    <a:pt x="2448526" y="242109"/>
                  </a:cubicBezTo>
                  <a:lnTo>
                    <a:pt x="8299" y="242109"/>
                  </a:lnTo>
                  <a:cubicBezTo>
                    <a:pt x="3716" y="242109"/>
                    <a:pt x="0" y="238393"/>
                    <a:pt x="0" y="233809"/>
                  </a:cubicBezTo>
                  <a:lnTo>
                    <a:pt x="0" y="8299"/>
                  </a:lnTo>
                  <a:cubicBezTo>
                    <a:pt x="0" y="3716"/>
                    <a:pt x="3716" y="0"/>
                    <a:pt x="8299" y="0"/>
                  </a:cubicBezTo>
                  <a:close/>
                </a:path>
              </a:pathLst>
            </a:custGeom>
            <a:solidFill>
              <a:srgbClr val="FFD5C3"/>
            </a:solidFill>
            <a:ln w="28575" cap="sq">
              <a:solidFill>
                <a:srgbClr val="8C4127"/>
              </a:solidFill>
              <a:prstDash val="solid"/>
              <a:miter/>
            </a:ln>
          </p:spPr>
          <p:txBody>
            <a:bodyPr/>
            <a:lstStyle/>
            <a:p>
              <a:endParaRPr lang="en-AE"/>
            </a:p>
          </p:txBody>
        </p:sp>
        <p:sp>
          <p:nvSpPr>
            <p:cNvPr id="15" name="TextBox 15"/>
            <p:cNvSpPr txBox="1"/>
            <p:nvPr/>
          </p:nvSpPr>
          <p:spPr>
            <a:xfrm>
              <a:off x="0" y="-66675"/>
              <a:ext cx="2456825" cy="308784"/>
            </a:xfrm>
            <a:prstGeom prst="rect">
              <a:avLst/>
            </a:prstGeom>
          </p:spPr>
          <p:txBody>
            <a:bodyPr lIns="50800" tIns="50800" rIns="50800" bIns="50800" rtlCol="0" anchor="ctr"/>
            <a:lstStyle/>
            <a:p>
              <a:pPr>
                <a:lnSpc>
                  <a:spcPts val="3359"/>
                </a:lnSpc>
              </a:pPr>
              <a:r>
                <a:rPr lang="en-US" sz="2400" spc="24">
                  <a:solidFill>
                    <a:srgbClr val="8C4127"/>
                  </a:solidFill>
                  <a:latin typeface="Josefin Sans"/>
                </a:rPr>
                <a:t>Negative: </a:t>
              </a:r>
              <a:r>
                <a:rPr lang="en-US" sz="2400" spc="24">
                  <a:solidFill>
                    <a:srgbClr val="000000"/>
                  </a:solidFill>
                  <a:latin typeface="Josefin Sans"/>
                </a:rPr>
                <a:t>none</a:t>
              </a:r>
            </a:p>
          </p:txBody>
        </p:sp>
      </p:grpSp>
      <p:grpSp>
        <p:nvGrpSpPr>
          <p:cNvPr id="16" name="Group 16"/>
          <p:cNvGrpSpPr/>
          <p:nvPr/>
        </p:nvGrpSpPr>
        <p:grpSpPr>
          <a:xfrm>
            <a:off x="2342357" y="8053102"/>
            <a:ext cx="5256969" cy="919257"/>
            <a:chOff x="0" y="0"/>
            <a:chExt cx="1384551" cy="242109"/>
          </a:xfrm>
        </p:grpSpPr>
        <p:sp>
          <p:nvSpPr>
            <p:cNvPr id="17" name="Freeform 17"/>
            <p:cNvSpPr/>
            <p:nvPr/>
          </p:nvSpPr>
          <p:spPr>
            <a:xfrm>
              <a:off x="0" y="0"/>
              <a:ext cx="1384551" cy="242109"/>
            </a:xfrm>
            <a:custGeom>
              <a:avLst/>
              <a:gdLst/>
              <a:ahLst/>
              <a:cxnLst/>
              <a:rect l="l" t="t" r="r" b="b"/>
              <a:pathLst>
                <a:path w="1384551" h="242109">
                  <a:moveTo>
                    <a:pt x="14727" y="0"/>
                  </a:moveTo>
                  <a:lnTo>
                    <a:pt x="1369824" y="0"/>
                  </a:lnTo>
                  <a:cubicBezTo>
                    <a:pt x="1373730" y="0"/>
                    <a:pt x="1377476" y="1552"/>
                    <a:pt x="1380238" y="4313"/>
                  </a:cubicBezTo>
                  <a:cubicBezTo>
                    <a:pt x="1383000" y="7075"/>
                    <a:pt x="1384551" y="10821"/>
                    <a:pt x="1384551" y="14727"/>
                  </a:cubicBezTo>
                  <a:lnTo>
                    <a:pt x="1384551" y="227382"/>
                  </a:lnTo>
                  <a:cubicBezTo>
                    <a:pt x="1384551" y="231288"/>
                    <a:pt x="1383000" y="235033"/>
                    <a:pt x="1380238" y="237795"/>
                  </a:cubicBezTo>
                  <a:cubicBezTo>
                    <a:pt x="1377476" y="240557"/>
                    <a:pt x="1373730" y="242109"/>
                    <a:pt x="1369824" y="242109"/>
                  </a:cubicBezTo>
                  <a:lnTo>
                    <a:pt x="14727" y="242109"/>
                  </a:lnTo>
                  <a:cubicBezTo>
                    <a:pt x="6593" y="242109"/>
                    <a:pt x="0" y="235515"/>
                    <a:pt x="0" y="227382"/>
                  </a:cubicBezTo>
                  <a:lnTo>
                    <a:pt x="0" y="14727"/>
                  </a:lnTo>
                  <a:cubicBezTo>
                    <a:pt x="0" y="10821"/>
                    <a:pt x="1552" y="7075"/>
                    <a:pt x="4313" y="4313"/>
                  </a:cubicBezTo>
                  <a:cubicBezTo>
                    <a:pt x="7075" y="1552"/>
                    <a:pt x="10821" y="0"/>
                    <a:pt x="14727" y="0"/>
                  </a:cubicBezTo>
                  <a:close/>
                </a:path>
              </a:pathLst>
            </a:custGeom>
            <a:solidFill>
              <a:srgbClr val="00806C"/>
            </a:solidFill>
            <a:ln cap="sq">
              <a:noFill/>
              <a:prstDash val="solid"/>
              <a:miter/>
            </a:ln>
          </p:spPr>
          <p:txBody>
            <a:bodyPr/>
            <a:lstStyle/>
            <a:p>
              <a:endParaRPr lang="en-AE"/>
            </a:p>
          </p:txBody>
        </p:sp>
        <p:sp>
          <p:nvSpPr>
            <p:cNvPr id="18" name="TextBox 18"/>
            <p:cNvSpPr txBox="1"/>
            <p:nvPr/>
          </p:nvSpPr>
          <p:spPr>
            <a:xfrm>
              <a:off x="0" y="-28575"/>
              <a:ext cx="1384551" cy="270684"/>
            </a:xfrm>
            <a:prstGeom prst="rect">
              <a:avLst/>
            </a:prstGeom>
          </p:spPr>
          <p:txBody>
            <a:bodyPr lIns="127000" tIns="127000" rIns="127000" bIns="127000" rtlCol="0" anchor="ctr"/>
            <a:lstStyle/>
            <a:p>
              <a:pPr algn="ctr">
                <a:lnSpc>
                  <a:spcPts val="3380"/>
                </a:lnSpc>
              </a:pPr>
              <a:r>
                <a:rPr lang="en-US" sz="2600" spc="27">
                  <a:solidFill>
                    <a:srgbClr val="FFFFFF"/>
                  </a:solidFill>
                  <a:latin typeface="Josefin Sans Bold"/>
                </a:rPr>
                <a:t>INSTAGRAM CHANNEL</a:t>
              </a:r>
            </a:p>
          </p:txBody>
        </p:sp>
      </p:grpSp>
      <p:grpSp>
        <p:nvGrpSpPr>
          <p:cNvPr id="19" name="Group 19"/>
          <p:cNvGrpSpPr/>
          <p:nvPr/>
        </p:nvGrpSpPr>
        <p:grpSpPr>
          <a:xfrm>
            <a:off x="7823892" y="4148137"/>
            <a:ext cx="9328259" cy="1083107"/>
            <a:chOff x="0" y="0"/>
            <a:chExt cx="2456825" cy="285263"/>
          </a:xfrm>
        </p:grpSpPr>
        <p:sp>
          <p:nvSpPr>
            <p:cNvPr id="20" name="Freeform 20"/>
            <p:cNvSpPr/>
            <p:nvPr/>
          </p:nvSpPr>
          <p:spPr>
            <a:xfrm>
              <a:off x="0" y="0"/>
              <a:ext cx="2456825" cy="285263"/>
            </a:xfrm>
            <a:custGeom>
              <a:avLst/>
              <a:gdLst/>
              <a:ahLst/>
              <a:cxnLst/>
              <a:rect l="l" t="t" r="r" b="b"/>
              <a:pathLst>
                <a:path w="2456825" h="285263">
                  <a:moveTo>
                    <a:pt x="8299" y="0"/>
                  </a:moveTo>
                  <a:lnTo>
                    <a:pt x="2448526" y="0"/>
                  </a:lnTo>
                  <a:cubicBezTo>
                    <a:pt x="2453110" y="0"/>
                    <a:pt x="2456825" y="3716"/>
                    <a:pt x="2456825" y="8299"/>
                  </a:cubicBezTo>
                  <a:lnTo>
                    <a:pt x="2456825" y="276963"/>
                  </a:lnTo>
                  <a:cubicBezTo>
                    <a:pt x="2456825" y="279164"/>
                    <a:pt x="2455951" y="281275"/>
                    <a:pt x="2454395" y="282832"/>
                  </a:cubicBezTo>
                  <a:cubicBezTo>
                    <a:pt x="2452838" y="284388"/>
                    <a:pt x="2450727" y="285263"/>
                    <a:pt x="2448526" y="285263"/>
                  </a:cubicBezTo>
                  <a:lnTo>
                    <a:pt x="8299" y="285263"/>
                  </a:lnTo>
                  <a:cubicBezTo>
                    <a:pt x="3716" y="285263"/>
                    <a:pt x="0" y="281547"/>
                    <a:pt x="0" y="276963"/>
                  </a:cubicBezTo>
                  <a:lnTo>
                    <a:pt x="0" y="8299"/>
                  </a:lnTo>
                  <a:cubicBezTo>
                    <a:pt x="0" y="3716"/>
                    <a:pt x="3716" y="0"/>
                    <a:pt x="8299" y="0"/>
                  </a:cubicBezTo>
                  <a:close/>
                </a:path>
              </a:pathLst>
            </a:custGeom>
            <a:solidFill>
              <a:srgbClr val="D2E3C3"/>
            </a:solidFill>
            <a:ln w="28575" cap="sq">
              <a:solidFill>
                <a:srgbClr val="00806C"/>
              </a:solidFill>
              <a:prstDash val="solid"/>
              <a:miter/>
            </a:ln>
          </p:spPr>
          <p:txBody>
            <a:bodyPr/>
            <a:lstStyle/>
            <a:p>
              <a:endParaRPr lang="en-AE"/>
            </a:p>
          </p:txBody>
        </p:sp>
        <p:sp>
          <p:nvSpPr>
            <p:cNvPr id="21" name="TextBox 21"/>
            <p:cNvSpPr txBox="1"/>
            <p:nvPr/>
          </p:nvSpPr>
          <p:spPr>
            <a:xfrm>
              <a:off x="0" y="-66675"/>
              <a:ext cx="2456825" cy="351938"/>
            </a:xfrm>
            <a:prstGeom prst="rect">
              <a:avLst/>
            </a:prstGeom>
          </p:spPr>
          <p:txBody>
            <a:bodyPr lIns="50800" tIns="50800" rIns="50800" bIns="50800" rtlCol="0" anchor="ctr"/>
            <a:lstStyle/>
            <a:p>
              <a:pPr>
                <a:lnSpc>
                  <a:spcPts val="3359"/>
                </a:lnSpc>
              </a:pPr>
              <a:r>
                <a:rPr lang="en-US" sz="2400" spc="24">
                  <a:solidFill>
                    <a:srgbClr val="00806C"/>
                  </a:solidFill>
                  <a:latin typeface="Josefin Sans"/>
                </a:rPr>
                <a:t>Positive: </a:t>
              </a:r>
              <a:r>
                <a:rPr lang="en-US" sz="2400" spc="24">
                  <a:solidFill>
                    <a:srgbClr val="000000"/>
                  </a:solidFill>
                  <a:latin typeface="Josefin Sans"/>
                </a:rPr>
                <a:t>Smooth access, easy to use, adding the finance part was new information to me.</a:t>
              </a:r>
            </a:p>
          </p:txBody>
        </p:sp>
      </p:grpSp>
      <p:grpSp>
        <p:nvGrpSpPr>
          <p:cNvPr id="22" name="Group 22"/>
          <p:cNvGrpSpPr/>
          <p:nvPr/>
        </p:nvGrpSpPr>
        <p:grpSpPr>
          <a:xfrm>
            <a:off x="7823892" y="5364205"/>
            <a:ext cx="9328259" cy="1083107"/>
            <a:chOff x="0" y="0"/>
            <a:chExt cx="2456825" cy="285263"/>
          </a:xfrm>
        </p:grpSpPr>
        <p:sp>
          <p:nvSpPr>
            <p:cNvPr id="23" name="Freeform 23"/>
            <p:cNvSpPr/>
            <p:nvPr/>
          </p:nvSpPr>
          <p:spPr>
            <a:xfrm>
              <a:off x="0" y="0"/>
              <a:ext cx="2456825" cy="285263"/>
            </a:xfrm>
            <a:custGeom>
              <a:avLst/>
              <a:gdLst/>
              <a:ahLst/>
              <a:cxnLst/>
              <a:rect l="l" t="t" r="r" b="b"/>
              <a:pathLst>
                <a:path w="2456825" h="285263">
                  <a:moveTo>
                    <a:pt x="8299" y="0"/>
                  </a:moveTo>
                  <a:lnTo>
                    <a:pt x="2448526" y="0"/>
                  </a:lnTo>
                  <a:cubicBezTo>
                    <a:pt x="2453110" y="0"/>
                    <a:pt x="2456825" y="3716"/>
                    <a:pt x="2456825" y="8299"/>
                  </a:cubicBezTo>
                  <a:lnTo>
                    <a:pt x="2456825" y="276963"/>
                  </a:lnTo>
                  <a:cubicBezTo>
                    <a:pt x="2456825" y="279164"/>
                    <a:pt x="2455951" y="281275"/>
                    <a:pt x="2454395" y="282832"/>
                  </a:cubicBezTo>
                  <a:cubicBezTo>
                    <a:pt x="2452838" y="284388"/>
                    <a:pt x="2450727" y="285263"/>
                    <a:pt x="2448526" y="285263"/>
                  </a:cubicBezTo>
                  <a:lnTo>
                    <a:pt x="8299" y="285263"/>
                  </a:lnTo>
                  <a:cubicBezTo>
                    <a:pt x="3716" y="285263"/>
                    <a:pt x="0" y="281547"/>
                    <a:pt x="0" y="276963"/>
                  </a:cubicBezTo>
                  <a:lnTo>
                    <a:pt x="0" y="8299"/>
                  </a:lnTo>
                  <a:cubicBezTo>
                    <a:pt x="0" y="3716"/>
                    <a:pt x="3716" y="0"/>
                    <a:pt x="8299" y="0"/>
                  </a:cubicBezTo>
                  <a:close/>
                </a:path>
              </a:pathLst>
            </a:custGeom>
            <a:solidFill>
              <a:srgbClr val="FFD5C3"/>
            </a:solidFill>
            <a:ln w="28575" cap="sq">
              <a:solidFill>
                <a:srgbClr val="8C4127"/>
              </a:solidFill>
              <a:prstDash val="solid"/>
              <a:miter/>
            </a:ln>
          </p:spPr>
          <p:txBody>
            <a:bodyPr/>
            <a:lstStyle/>
            <a:p>
              <a:endParaRPr lang="en-AE"/>
            </a:p>
          </p:txBody>
        </p:sp>
        <p:sp>
          <p:nvSpPr>
            <p:cNvPr id="24" name="TextBox 24"/>
            <p:cNvSpPr txBox="1"/>
            <p:nvPr/>
          </p:nvSpPr>
          <p:spPr>
            <a:xfrm>
              <a:off x="0" y="-66675"/>
              <a:ext cx="2456825" cy="351938"/>
            </a:xfrm>
            <a:prstGeom prst="rect">
              <a:avLst/>
            </a:prstGeom>
          </p:spPr>
          <p:txBody>
            <a:bodyPr lIns="50800" tIns="50800" rIns="50800" bIns="50800" rtlCol="0" anchor="ctr"/>
            <a:lstStyle/>
            <a:p>
              <a:pPr>
                <a:lnSpc>
                  <a:spcPts val="3359"/>
                </a:lnSpc>
              </a:pPr>
              <a:r>
                <a:rPr lang="en-US" sz="2400" spc="24">
                  <a:solidFill>
                    <a:srgbClr val="8C4127"/>
                  </a:solidFill>
                  <a:latin typeface="Josefin Sans"/>
                </a:rPr>
                <a:t>Negative: </a:t>
              </a:r>
              <a:r>
                <a:rPr lang="en-US" sz="2400" spc="24">
                  <a:solidFill>
                    <a:srgbClr val="000000"/>
                  </a:solidFill>
                  <a:latin typeface="Josefin Sans"/>
                </a:rPr>
                <a:t>It is better to use Products pictures instead of putting the same picture for all products.</a:t>
              </a:r>
            </a:p>
          </p:txBody>
        </p:sp>
      </p:grpSp>
      <p:grpSp>
        <p:nvGrpSpPr>
          <p:cNvPr id="25" name="Group 25"/>
          <p:cNvGrpSpPr/>
          <p:nvPr/>
        </p:nvGrpSpPr>
        <p:grpSpPr>
          <a:xfrm>
            <a:off x="7823892" y="7429624"/>
            <a:ext cx="9328259" cy="1083107"/>
            <a:chOff x="0" y="0"/>
            <a:chExt cx="2456825" cy="285263"/>
          </a:xfrm>
        </p:grpSpPr>
        <p:sp>
          <p:nvSpPr>
            <p:cNvPr id="26" name="Freeform 26"/>
            <p:cNvSpPr/>
            <p:nvPr/>
          </p:nvSpPr>
          <p:spPr>
            <a:xfrm>
              <a:off x="0" y="0"/>
              <a:ext cx="2456825" cy="285263"/>
            </a:xfrm>
            <a:custGeom>
              <a:avLst/>
              <a:gdLst/>
              <a:ahLst/>
              <a:cxnLst/>
              <a:rect l="l" t="t" r="r" b="b"/>
              <a:pathLst>
                <a:path w="2456825" h="285263">
                  <a:moveTo>
                    <a:pt x="8299" y="0"/>
                  </a:moveTo>
                  <a:lnTo>
                    <a:pt x="2448526" y="0"/>
                  </a:lnTo>
                  <a:cubicBezTo>
                    <a:pt x="2453110" y="0"/>
                    <a:pt x="2456825" y="3716"/>
                    <a:pt x="2456825" y="8299"/>
                  </a:cubicBezTo>
                  <a:lnTo>
                    <a:pt x="2456825" y="276963"/>
                  </a:lnTo>
                  <a:cubicBezTo>
                    <a:pt x="2456825" y="279164"/>
                    <a:pt x="2455951" y="281275"/>
                    <a:pt x="2454395" y="282832"/>
                  </a:cubicBezTo>
                  <a:cubicBezTo>
                    <a:pt x="2452838" y="284388"/>
                    <a:pt x="2450727" y="285263"/>
                    <a:pt x="2448526" y="285263"/>
                  </a:cubicBezTo>
                  <a:lnTo>
                    <a:pt x="8299" y="285263"/>
                  </a:lnTo>
                  <a:cubicBezTo>
                    <a:pt x="3716" y="285263"/>
                    <a:pt x="0" y="281547"/>
                    <a:pt x="0" y="276963"/>
                  </a:cubicBezTo>
                  <a:lnTo>
                    <a:pt x="0" y="8299"/>
                  </a:lnTo>
                  <a:cubicBezTo>
                    <a:pt x="0" y="3716"/>
                    <a:pt x="3716" y="0"/>
                    <a:pt x="8299" y="0"/>
                  </a:cubicBezTo>
                  <a:close/>
                </a:path>
              </a:pathLst>
            </a:custGeom>
            <a:solidFill>
              <a:srgbClr val="D2E3C3"/>
            </a:solidFill>
            <a:ln w="28575" cap="sq">
              <a:solidFill>
                <a:srgbClr val="00806C"/>
              </a:solidFill>
              <a:prstDash val="solid"/>
              <a:miter/>
            </a:ln>
          </p:spPr>
          <p:txBody>
            <a:bodyPr/>
            <a:lstStyle/>
            <a:p>
              <a:endParaRPr lang="en-AE"/>
            </a:p>
          </p:txBody>
        </p:sp>
        <p:sp>
          <p:nvSpPr>
            <p:cNvPr id="27" name="TextBox 27"/>
            <p:cNvSpPr txBox="1"/>
            <p:nvPr/>
          </p:nvSpPr>
          <p:spPr>
            <a:xfrm>
              <a:off x="0" y="-66675"/>
              <a:ext cx="2456825" cy="351938"/>
            </a:xfrm>
            <a:prstGeom prst="rect">
              <a:avLst/>
            </a:prstGeom>
          </p:spPr>
          <p:txBody>
            <a:bodyPr lIns="50800" tIns="50800" rIns="50800" bIns="50800" rtlCol="0" anchor="ctr"/>
            <a:lstStyle/>
            <a:p>
              <a:pPr>
                <a:lnSpc>
                  <a:spcPts val="3359"/>
                </a:lnSpc>
              </a:pPr>
              <a:r>
                <a:rPr lang="en-US" sz="2400" spc="24">
                  <a:solidFill>
                    <a:srgbClr val="00806C"/>
                  </a:solidFill>
                  <a:latin typeface="Josefin Sans"/>
                </a:rPr>
                <a:t>Positive: </a:t>
              </a:r>
              <a:r>
                <a:rPr lang="en-US" sz="2400" spc="24">
                  <a:solidFill>
                    <a:srgbClr val="000000"/>
                  </a:solidFill>
                  <a:latin typeface="Josefin Sans"/>
                </a:rPr>
                <a:t>Interesting problem/solution, loved the design and colors of advert</a:t>
              </a:r>
            </a:p>
          </p:txBody>
        </p:sp>
      </p:grpSp>
      <p:sp>
        <p:nvSpPr>
          <p:cNvPr id="28" name="Freeform 28"/>
          <p:cNvSpPr/>
          <p:nvPr/>
        </p:nvSpPr>
        <p:spPr>
          <a:xfrm rot="1726855" flipH="1">
            <a:off x="-946639" y="7842394"/>
            <a:ext cx="3147229" cy="2774364"/>
          </a:xfrm>
          <a:custGeom>
            <a:avLst/>
            <a:gdLst/>
            <a:ahLst/>
            <a:cxnLst/>
            <a:rect l="l" t="t" r="r" b="b"/>
            <a:pathLst>
              <a:path w="3147229" h="2774364">
                <a:moveTo>
                  <a:pt x="3147229" y="0"/>
                </a:moveTo>
                <a:lnTo>
                  <a:pt x="0" y="0"/>
                </a:lnTo>
                <a:lnTo>
                  <a:pt x="0" y="2774364"/>
                </a:lnTo>
                <a:lnTo>
                  <a:pt x="3147229" y="2774364"/>
                </a:lnTo>
                <a:lnTo>
                  <a:pt x="3147229" y="0"/>
                </a:lnTo>
                <a:close/>
              </a:path>
            </a:pathLst>
          </a:custGeom>
          <a:blipFill>
            <a:blip r:embed="rId6"/>
            <a:stretch>
              <a:fillRect/>
            </a:stretch>
          </a:blipFill>
        </p:spPr>
        <p:txBody>
          <a:bodyPr/>
          <a:lstStyle/>
          <a:p>
            <a:endParaRPr lang="en-AE"/>
          </a:p>
        </p:txBody>
      </p:sp>
      <p:sp>
        <p:nvSpPr>
          <p:cNvPr id="29" name="Freeform 29"/>
          <p:cNvSpPr/>
          <p:nvPr/>
        </p:nvSpPr>
        <p:spPr>
          <a:xfrm rot="1473085">
            <a:off x="501533" y="3008594"/>
            <a:ext cx="759225" cy="1543141"/>
          </a:xfrm>
          <a:custGeom>
            <a:avLst/>
            <a:gdLst/>
            <a:ahLst/>
            <a:cxnLst/>
            <a:rect l="l" t="t" r="r" b="b"/>
            <a:pathLst>
              <a:path w="759225" h="1543141">
                <a:moveTo>
                  <a:pt x="0" y="0"/>
                </a:moveTo>
                <a:lnTo>
                  <a:pt x="759225" y="0"/>
                </a:lnTo>
                <a:lnTo>
                  <a:pt x="759225" y="1543141"/>
                </a:lnTo>
                <a:lnTo>
                  <a:pt x="0" y="1543141"/>
                </a:lnTo>
                <a:lnTo>
                  <a:pt x="0" y="0"/>
                </a:lnTo>
                <a:close/>
              </a:path>
            </a:pathLst>
          </a:custGeom>
          <a:blipFill>
            <a:blip r:embed="rId7"/>
            <a:stretch>
              <a:fillRect/>
            </a:stretch>
          </a:blipFill>
        </p:spPr>
        <p:txBody>
          <a:bodyPr/>
          <a:lstStyle/>
          <a:p>
            <a:endParaRPr lang="en-AE"/>
          </a:p>
        </p:txBody>
      </p:sp>
      <p:sp>
        <p:nvSpPr>
          <p:cNvPr id="30" name="Freeform 30"/>
          <p:cNvSpPr/>
          <p:nvPr/>
        </p:nvSpPr>
        <p:spPr>
          <a:xfrm rot="1322195">
            <a:off x="1082614" y="4660983"/>
            <a:ext cx="715575" cy="783349"/>
          </a:xfrm>
          <a:custGeom>
            <a:avLst/>
            <a:gdLst/>
            <a:ahLst/>
            <a:cxnLst/>
            <a:rect l="l" t="t" r="r" b="b"/>
            <a:pathLst>
              <a:path w="715574" h="783349">
                <a:moveTo>
                  <a:pt x="0" y="0"/>
                </a:moveTo>
                <a:lnTo>
                  <a:pt x="715574" y="0"/>
                </a:lnTo>
                <a:lnTo>
                  <a:pt x="715574" y="783348"/>
                </a:lnTo>
                <a:lnTo>
                  <a:pt x="0" y="783348"/>
                </a:lnTo>
                <a:lnTo>
                  <a:pt x="0" y="0"/>
                </a:lnTo>
                <a:close/>
              </a:path>
            </a:pathLst>
          </a:custGeom>
          <a:blipFill>
            <a:blip r:embed="rId8"/>
            <a:stretch>
              <a:fillRect/>
            </a:stretch>
          </a:blipFill>
        </p:spPr>
        <p:txBody>
          <a:bodyPr/>
          <a:lstStyle/>
          <a:p>
            <a:endParaRPr lang="en-AE"/>
          </a:p>
        </p:txBody>
      </p:sp>
      <p:sp>
        <p:nvSpPr>
          <p:cNvPr id="31" name="Freeform 31"/>
          <p:cNvSpPr/>
          <p:nvPr/>
        </p:nvSpPr>
        <p:spPr>
          <a:xfrm rot="-2102065">
            <a:off x="463603" y="4683981"/>
            <a:ext cx="326744" cy="401467"/>
          </a:xfrm>
          <a:custGeom>
            <a:avLst/>
            <a:gdLst/>
            <a:ahLst/>
            <a:cxnLst/>
            <a:rect l="l" t="t" r="r" b="b"/>
            <a:pathLst>
              <a:path w="326744" h="401467">
                <a:moveTo>
                  <a:pt x="0" y="0"/>
                </a:moveTo>
                <a:lnTo>
                  <a:pt x="326745" y="0"/>
                </a:lnTo>
                <a:lnTo>
                  <a:pt x="326745" y="401467"/>
                </a:lnTo>
                <a:lnTo>
                  <a:pt x="0" y="401467"/>
                </a:lnTo>
                <a:lnTo>
                  <a:pt x="0" y="0"/>
                </a:lnTo>
                <a:close/>
              </a:path>
            </a:pathLst>
          </a:custGeom>
          <a:blipFill>
            <a:blip r:embed="rId9"/>
            <a:stretch>
              <a:fillRect/>
            </a:stretch>
          </a:blipFill>
        </p:spPr>
        <p:txBody>
          <a:bodyPr/>
          <a:lstStyle/>
          <a:p>
            <a:endParaRPr lang="en-AE"/>
          </a:p>
        </p:txBody>
      </p:sp>
      <p:sp>
        <p:nvSpPr>
          <p:cNvPr id="32" name="Freeform 32"/>
          <p:cNvSpPr/>
          <p:nvPr/>
        </p:nvSpPr>
        <p:spPr>
          <a:xfrm rot="-630343">
            <a:off x="382440" y="6011510"/>
            <a:ext cx="720217" cy="1827399"/>
          </a:xfrm>
          <a:custGeom>
            <a:avLst/>
            <a:gdLst/>
            <a:ahLst/>
            <a:cxnLst/>
            <a:rect l="l" t="t" r="r" b="b"/>
            <a:pathLst>
              <a:path w="720217" h="1827398">
                <a:moveTo>
                  <a:pt x="0" y="0"/>
                </a:moveTo>
                <a:lnTo>
                  <a:pt x="720217" y="0"/>
                </a:lnTo>
                <a:lnTo>
                  <a:pt x="720217" y="1827398"/>
                </a:lnTo>
                <a:lnTo>
                  <a:pt x="0" y="1827398"/>
                </a:lnTo>
                <a:lnTo>
                  <a:pt x="0" y="0"/>
                </a:lnTo>
                <a:close/>
              </a:path>
            </a:pathLst>
          </a:custGeom>
          <a:blipFill>
            <a:blip r:embed="rId10"/>
            <a:stretch>
              <a:fillRect/>
            </a:stretch>
          </a:blipFill>
        </p:spPr>
        <p:txBody>
          <a:bodyPr/>
          <a:lstStyle/>
          <a:p>
            <a:endParaRPr lang="en-AE"/>
          </a:p>
        </p:txBody>
      </p:sp>
      <p:sp>
        <p:nvSpPr>
          <p:cNvPr id="33" name="Freeform 33"/>
          <p:cNvSpPr/>
          <p:nvPr/>
        </p:nvSpPr>
        <p:spPr>
          <a:xfrm>
            <a:off x="1178141" y="5727264"/>
            <a:ext cx="737779" cy="720048"/>
          </a:xfrm>
          <a:custGeom>
            <a:avLst/>
            <a:gdLst/>
            <a:ahLst/>
            <a:cxnLst/>
            <a:rect l="l" t="t" r="r" b="b"/>
            <a:pathLst>
              <a:path w="737778" h="720048">
                <a:moveTo>
                  <a:pt x="0" y="0"/>
                </a:moveTo>
                <a:lnTo>
                  <a:pt x="737778" y="0"/>
                </a:lnTo>
                <a:lnTo>
                  <a:pt x="737778" y="720048"/>
                </a:lnTo>
                <a:lnTo>
                  <a:pt x="0" y="720048"/>
                </a:lnTo>
                <a:lnTo>
                  <a:pt x="0" y="0"/>
                </a:lnTo>
                <a:close/>
              </a:path>
            </a:pathLst>
          </a:custGeom>
          <a:blipFill>
            <a:blip r:embed="rId11"/>
            <a:stretch>
              <a:fillRect/>
            </a:stretch>
          </a:blipFill>
        </p:spPr>
        <p:txBody>
          <a:bodyPr/>
          <a:lstStyle/>
          <a:p>
            <a:endParaRPr lang="en-AE"/>
          </a:p>
        </p:txBody>
      </p:sp>
      <p:sp>
        <p:nvSpPr>
          <p:cNvPr id="34" name="Freeform 34"/>
          <p:cNvSpPr/>
          <p:nvPr/>
        </p:nvSpPr>
        <p:spPr>
          <a:xfrm rot="2369503">
            <a:off x="823712" y="5349225"/>
            <a:ext cx="326744" cy="401467"/>
          </a:xfrm>
          <a:custGeom>
            <a:avLst/>
            <a:gdLst/>
            <a:ahLst/>
            <a:cxnLst/>
            <a:rect l="l" t="t" r="r" b="b"/>
            <a:pathLst>
              <a:path w="326744" h="401467">
                <a:moveTo>
                  <a:pt x="0" y="0"/>
                </a:moveTo>
                <a:lnTo>
                  <a:pt x="326744" y="0"/>
                </a:lnTo>
                <a:lnTo>
                  <a:pt x="326744" y="401467"/>
                </a:lnTo>
                <a:lnTo>
                  <a:pt x="0" y="401467"/>
                </a:lnTo>
                <a:lnTo>
                  <a:pt x="0" y="0"/>
                </a:lnTo>
                <a:close/>
              </a:path>
            </a:pathLst>
          </a:custGeom>
          <a:blipFill>
            <a:blip r:embed="rId9"/>
            <a:stretch>
              <a:fillRect/>
            </a:stretch>
          </a:blipFill>
        </p:spPr>
        <p:txBody>
          <a:bodyPr/>
          <a:lstStyle/>
          <a:p>
            <a:endParaRPr lang="en-AE"/>
          </a:p>
        </p:txBody>
      </p:sp>
      <p:sp>
        <p:nvSpPr>
          <p:cNvPr id="35" name="Freeform 35"/>
          <p:cNvSpPr/>
          <p:nvPr/>
        </p:nvSpPr>
        <p:spPr>
          <a:xfrm rot="732923">
            <a:off x="243146" y="5267637"/>
            <a:ext cx="383831" cy="372316"/>
          </a:xfrm>
          <a:custGeom>
            <a:avLst/>
            <a:gdLst/>
            <a:ahLst/>
            <a:cxnLst/>
            <a:rect l="l" t="t" r="r" b="b"/>
            <a:pathLst>
              <a:path w="383831" h="372316">
                <a:moveTo>
                  <a:pt x="0" y="0"/>
                </a:moveTo>
                <a:lnTo>
                  <a:pt x="383830" y="0"/>
                </a:lnTo>
                <a:lnTo>
                  <a:pt x="383830" y="372316"/>
                </a:lnTo>
                <a:lnTo>
                  <a:pt x="0" y="372316"/>
                </a:lnTo>
                <a:lnTo>
                  <a:pt x="0" y="0"/>
                </a:lnTo>
                <a:close/>
              </a:path>
            </a:pathLst>
          </a:custGeom>
          <a:blipFill>
            <a:blip r:embed="rId12"/>
            <a:stretch>
              <a:fillRect/>
            </a:stretch>
          </a:blipFill>
        </p:spPr>
        <p:txBody>
          <a:bodyPr/>
          <a:lstStyle/>
          <a:p>
            <a:endParaRPr lang="en-AE"/>
          </a:p>
        </p:txBody>
      </p:sp>
      <p:sp>
        <p:nvSpPr>
          <p:cNvPr id="36" name="Freeform 36"/>
          <p:cNvSpPr/>
          <p:nvPr/>
        </p:nvSpPr>
        <p:spPr>
          <a:xfrm rot="5214681">
            <a:off x="1022129" y="4231001"/>
            <a:ext cx="383831" cy="372316"/>
          </a:xfrm>
          <a:custGeom>
            <a:avLst/>
            <a:gdLst/>
            <a:ahLst/>
            <a:cxnLst/>
            <a:rect l="l" t="t" r="r" b="b"/>
            <a:pathLst>
              <a:path w="383831" h="372316">
                <a:moveTo>
                  <a:pt x="0" y="0"/>
                </a:moveTo>
                <a:lnTo>
                  <a:pt x="383831" y="0"/>
                </a:lnTo>
                <a:lnTo>
                  <a:pt x="383831" y="372316"/>
                </a:lnTo>
                <a:lnTo>
                  <a:pt x="0" y="372316"/>
                </a:lnTo>
                <a:lnTo>
                  <a:pt x="0" y="0"/>
                </a:lnTo>
                <a:close/>
              </a:path>
            </a:pathLst>
          </a:custGeom>
          <a:blipFill>
            <a:blip r:embed="rId12"/>
            <a:stretch>
              <a:fillRect/>
            </a:stretch>
          </a:blipFill>
        </p:spPr>
        <p:txBody>
          <a:bodyPr/>
          <a:lstStyle/>
          <a:p>
            <a:endParaRPr lang="en-AE"/>
          </a:p>
        </p:txBody>
      </p:sp>
      <p:sp>
        <p:nvSpPr>
          <p:cNvPr id="37" name="TextBox 37"/>
          <p:cNvSpPr txBox="1"/>
          <p:nvPr/>
        </p:nvSpPr>
        <p:spPr>
          <a:xfrm>
            <a:off x="-1736540" y="236699"/>
            <a:ext cx="18671728" cy="1586973"/>
          </a:xfrm>
          <a:prstGeom prst="rect">
            <a:avLst/>
          </a:prstGeom>
        </p:spPr>
        <p:txBody>
          <a:bodyPr lIns="0" tIns="0" rIns="0" bIns="0" rtlCol="0" anchor="t">
            <a:spAutoFit/>
          </a:bodyPr>
          <a:lstStyle/>
          <a:p>
            <a:pPr algn="ctr">
              <a:lnSpc>
                <a:spcPts val="6300"/>
              </a:lnSpc>
            </a:pPr>
            <a:r>
              <a:rPr lang="en-US" sz="4500" spc="135">
                <a:solidFill>
                  <a:srgbClr val="00806C"/>
                </a:solidFill>
                <a:latin typeface="TAN Kindred"/>
              </a:rPr>
              <a:t>FEASIBILITY AND CUSTOMER TEST:</a:t>
            </a:r>
          </a:p>
          <a:p>
            <a:pPr algn="ctr">
              <a:lnSpc>
                <a:spcPts val="6300"/>
              </a:lnSpc>
            </a:pPr>
            <a:endParaRPr lang="en-US" sz="4500" spc="135">
              <a:solidFill>
                <a:srgbClr val="00806C"/>
              </a:solidFill>
              <a:latin typeface="TAN Kindred"/>
            </a:endParaRPr>
          </a:p>
        </p:txBody>
      </p:sp>
      <p:sp>
        <p:nvSpPr>
          <p:cNvPr id="38" name="TextBox 38"/>
          <p:cNvSpPr txBox="1"/>
          <p:nvPr/>
        </p:nvSpPr>
        <p:spPr>
          <a:xfrm>
            <a:off x="377971" y="865349"/>
            <a:ext cx="8519741" cy="569387"/>
          </a:xfrm>
          <a:prstGeom prst="rect">
            <a:avLst/>
          </a:prstGeom>
        </p:spPr>
        <p:txBody>
          <a:bodyPr lIns="0" tIns="0" rIns="0" bIns="0" rtlCol="0" anchor="t">
            <a:spAutoFit/>
          </a:bodyPr>
          <a:lstStyle/>
          <a:p>
            <a:pPr>
              <a:lnSpc>
                <a:spcPts val="4620"/>
              </a:lnSpc>
            </a:pPr>
            <a:r>
              <a:rPr lang="en-US" sz="3300" spc="33">
                <a:solidFill>
                  <a:srgbClr val="000000"/>
                </a:solidFill>
                <a:latin typeface="Josefin Sans"/>
              </a:rPr>
              <a:t>market channel and feedback</a:t>
            </a:r>
          </a:p>
        </p:txBody>
      </p:sp>
      <p:grpSp>
        <p:nvGrpSpPr>
          <p:cNvPr id="39" name="Group 39"/>
          <p:cNvGrpSpPr/>
          <p:nvPr/>
        </p:nvGrpSpPr>
        <p:grpSpPr>
          <a:xfrm>
            <a:off x="7823892" y="8654693"/>
            <a:ext cx="9328259" cy="919257"/>
            <a:chOff x="0" y="0"/>
            <a:chExt cx="2456825" cy="242109"/>
          </a:xfrm>
        </p:grpSpPr>
        <p:sp>
          <p:nvSpPr>
            <p:cNvPr id="40" name="Freeform 40"/>
            <p:cNvSpPr/>
            <p:nvPr/>
          </p:nvSpPr>
          <p:spPr>
            <a:xfrm>
              <a:off x="0" y="0"/>
              <a:ext cx="2456825" cy="242109"/>
            </a:xfrm>
            <a:custGeom>
              <a:avLst/>
              <a:gdLst/>
              <a:ahLst/>
              <a:cxnLst/>
              <a:rect l="l" t="t" r="r" b="b"/>
              <a:pathLst>
                <a:path w="2456825" h="242109">
                  <a:moveTo>
                    <a:pt x="8299" y="0"/>
                  </a:moveTo>
                  <a:lnTo>
                    <a:pt x="2448526" y="0"/>
                  </a:lnTo>
                  <a:cubicBezTo>
                    <a:pt x="2453110" y="0"/>
                    <a:pt x="2456825" y="3716"/>
                    <a:pt x="2456825" y="8299"/>
                  </a:cubicBezTo>
                  <a:lnTo>
                    <a:pt x="2456825" y="233809"/>
                  </a:lnTo>
                  <a:cubicBezTo>
                    <a:pt x="2456825" y="236010"/>
                    <a:pt x="2455951" y="238121"/>
                    <a:pt x="2454395" y="239678"/>
                  </a:cubicBezTo>
                  <a:cubicBezTo>
                    <a:pt x="2452838" y="241234"/>
                    <a:pt x="2450727" y="242109"/>
                    <a:pt x="2448526" y="242109"/>
                  </a:cubicBezTo>
                  <a:lnTo>
                    <a:pt x="8299" y="242109"/>
                  </a:lnTo>
                  <a:cubicBezTo>
                    <a:pt x="3716" y="242109"/>
                    <a:pt x="0" y="238393"/>
                    <a:pt x="0" y="233809"/>
                  </a:cubicBezTo>
                  <a:lnTo>
                    <a:pt x="0" y="8299"/>
                  </a:lnTo>
                  <a:cubicBezTo>
                    <a:pt x="0" y="3716"/>
                    <a:pt x="3716" y="0"/>
                    <a:pt x="8299" y="0"/>
                  </a:cubicBezTo>
                  <a:close/>
                </a:path>
              </a:pathLst>
            </a:custGeom>
            <a:solidFill>
              <a:srgbClr val="FFD5C3"/>
            </a:solidFill>
            <a:ln w="28575" cap="sq">
              <a:solidFill>
                <a:srgbClr val="8C4127"/>
              </a:solidFill>
              <a:prstDash val="solid"/>
              <a:miter/>
            </a:ln>
          </p:spPr>
          <p:txBody>
            <a:bodyPr/>
            <a:lstStyle/>
            <a:p>
              <a:endParaRPr lang="en-AE"/>
            </a:p>
          </p:txBody>
        </p:sp>
        <p:sp>
          <p:nvSpPr>
            <p:cNvPr id="41" name="TextBox 41"/>
            <p:cNvSpPr txBox="1"/>
            <p:nvPr/>
          </p:nvSpPr>
          <p:spPr>
            <a:xfrm>
              <a:off x="0" y="-66675"/>
              <a:ext cx="2456825" cy="308784"/>
            </a:xfrm>
            <a:prstGeom prst="rect">
              <a:avLst/>
            </a:prstGeom>
          </p:spPr>
          <p:txBody>
            <a:bodyPr lIns="50800" tIns="50800" rIns="50800" bIns="50800" rtlCol="0" anchor="ctr"/>
            <a:lstStyle/>
            <a:p>
              <a:pPr>
                <a:lnSpc>
                  <a:spcPts val="3359"/>
                </a:lnSpc>
              </a:pPr>
              <a:r>
                <a:rPr lang="en-US" sz="2400" spc="24">
                  <a:solidFill>
                    <a:srgbClr val="8C4127"/>
                  </a:solidFill>
                  <a:latin typeface="Josefin Sans"/>
                </a:rPr>
                <a:t>Negative: </a:t>
              </a:r>
              <a:r>
                <a:rPr lang="en-US" sz="2400" spc="24">
                  <a:solidFill>
                    <a:srgbClr val="000000"/>
                  </a:solidFill>
                  <a:latin typeface="Josefin Sans"/>
                </a:rPr>
                <a:t>none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9"/>
                                        </p:tgtEl>
                                        <p:attrNameLst>
                                          <p:attrName>r</p:attrName>
                                        </p:attrNameLst>
                                      </p:cBhvr>
                                    </p:animRot>
                                    <p:animRot by="-240000">
                                      <p:cBhvr>
                                        <p:cTn id="7" dur="200" fill="hold">
                                          <p:stCondLst>
                                            <p:cond delay="200"/>
                                          </p:stCondLst>
                                        </p:cTn>
                                        <p:tgtEl>
                                          <p:spTgt spid="29"/>
                                        </p:tgtEl>
                                        <p:attrNameLst>
                                          <p:attrName>r</p:attrName>
                                        </p:attrNameLst>
                                      </p:cBhvr>
                                    </p:animRot>
                                    <p:animRot by="240000">
                                      <p:cBhvr>
                                        <p:cTn id="8" dur="200" fill="hold">
                                          <p:stCondLst>
                                            <p:cond delay="400"/>
                                          </p:stCondLst>
                                        </p:cTn>
                                        <p:tgtEl>
                                          <p:spTgt spid="29"/>
                                        </p:tgtEl>
                                        <p:attrNameLst>
                                          <p:attrName>r</p:attrName>
                                        </p:attrNameLst>
                                      </p:cBhvr>
                                    </p:animRot>
                                    <p:animRot by="-240000">
                                      <p:cBhvr>
                                        <p:cTn id="9" dur="200" fill="hold">
                                          <p:stCondLst>
                                            <p:cond delay="600"/>
                                          </p:stCondLst>
                                        </p:cTn>
                                        <p:tgtEl>
                                          <p:spTgt spid="29"/>
                                        </p:tgtEl>
                                        <p:attrNameLst>
                                          <p:attrName>r</p:attrName>
                                        </p:attrNameLst>
                                      </p:cBhvr>
                                    </p:animRot>
                                    <p:animRot by="120000">
                                      <p:cBhvr>
                                        <p:cTn id="10" dur="200" fill="hold">
                                          <p:stCondLst>
                                            <p:cond delay="800"/>
                                          </p:stCondLst>
                                        </p:cTn>
                                        <p:tgtEl>
                                          <p:spTgt spid="29"/>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30"/>
                                        </p:tgtEl>
                                        <p:attrNameLst>
                                          <p:attrName>r</p:attrName>
                                        </p:attrNameLst>
                                      </p:cBhvr>
                                    </p:animRot>
                                    <p:animRot by="-240000">
                                      <p:cBhvr>
                                        <p:cTn id="13" dur="200" fill="hold">
                                          <p:stCondLst>
                                            <p:cond delay="200"/>
                                          </p:stCondLst>
                                        </p:cTn>
                                        <p:tgtEl>
                                          <p:spTgt spid="30"/>
                                        </p:tgtEl>
                                        <p:attrNameLst>
                                          <p:attrName>r</p:attrName>
                                        </p:attrNameLst>
                                      </p:cBhvr>
                                    </p:animRot>
                                    <p:animRot by="240000">
                                      <p:cBhvr>
                                        <p:cTn id="14" dur="200" fill="hold">
                                          <p:stCondLst>
                                            <p:cond delay="400"/>
                                          </p:stCondLst>
                                        </p:cTn>
                                        <p:tgtEl>
                                          <p:spTgt spid="30"/>
                                        </p:tgtEl>
                                        <p:attrNameLst>
                                          <p:attrName>r</p:attrName>
                                        </p:attrNameLst>
                                      </p:cBhvr>
                                    </p:animRot>
                                    <p:animRot by="-240000">
                                      <p:cBhvr>
                                        <p:cTn id="15" dur="200" fill="hold">
                                          <p:stCondLst>
                                            <p:cond delay="600"/>
                                          </p:stCondLst>
                                        </p:cTn>
                                        <p:tgtEl>
                                          <p:spTgt spid="30"/>
                                        </p:tgtEl>
                                        <p:attrNameLst>
                                          <p:attrName>r</p:attrName>
                                        </p:attrNameLst>
                                      </p:cBhvr>
                                    </p:animRot>
                                    <p:animRot by="120000">
                                      <p:cBhvr>
                                        <p:cTn id="16" dur="200" fill="hold">
                                          <p:stCondLst>
                                            <p:cond delay="800"/>
                                          </p:stCondLst>
                                        </p:cTn>
                                        <p:tgtEl>
                                          <p:spTgt spid="30"/>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33"/>
                                        </p:tgtEl>
                                        <p:attrNameLst>
                                          <p:attrName>r</p:attrName>
                                        </p:attrNameLst>
                                      </p:cBhvr>
                                    </p:animRot>
                                    <p:animRot by="-240000">
                                      <p:cBhvr>
                                        <p:cTn id="19" dur="200" fill="hold">
                                          <p:stCondLst>
                                            <p:cond delay="200"/>
                                          </p:stCondLst>
                                        </p:cTn>
                                        <p:tgtEl>
                                          <p:spTgt spid="33"/>
                                        </p:tgtEl>
                                        <p:attrNameLst>
                                          <p:attrName>r</p:attrName>
                                        </p:attrNameLst>
                                      </p:cBhvr>
                                    </p:animRot>
                                    <p:animRot by="240000">
                                      <p:cBhvr>
                                        <p:cTn id="20" dur="200" fill="hold">
                                          <p:stCondLst>
                                            <p:cond delay="400"/>
                                          </p:stCondLst>
                                        </p:cTn>
                                        <p:tgtEl>
                                          <p:spTgt spid="33"/>
                                        </p:tgtEl>
                                        <p:attrNameLst>
                                          <p:attrName>r</p:attrName>
                                        </p:attrNameLst>
                                      </p:cBhvr>
                                    </p:animRot>
                                    <p:animRot by="-240000">
                                      <p:cBhvr>
                                        <p:cTn id="21" dur="200" fill="hold">
                                          <p:stCondLst>
                                            <p:cond delay="600"/>
                                          </p:stCondLst>
                                        </p:cTn>
                                        <p:tgtEl>
                                          <p:spTgt spid="33"/>
                                        </p:tgtEl>
                                        <p:attrNameLst>
                                          <p:attrName>r</p:attrName>
                                        </p:attrNameLst>
                                      </p:cBhvr>
                                    </p:animRot>
                                    <p:animRot by="120000">
                                      <p:cBhvr>
                                        <p:cTn id="22" dur="200" fill="hold">
                                          <p:stCondLst>
                                            <p:cond delay="800"/>
                                          </p:stCondLst>
                                        </p:cTn>
                                        <p:tgtEl>
                                          <p:spTgt spid="33"/>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35"/>
                                        </p:tgtEl>
                                        <p:attrNameLst>
                                          <p:attrName>r</p:attrName>
                                        </p:attrNameLst>
                                      </p:cBhvr>
                                    </p:animRot>
                                    <p:animRot by="-240000">
                                      <p:cBhvr>
                                        <p:cTn id="25" dur="200" fill="hold">
                                          <p:stCondLst>
                                            <p:cond delay="200"/>
                                          </p:stCondLst>
                                        </p:cTn>
                                        <p:tgtEl>
                                          <p:spTgt spid="35"/>
                                        </p:tgtEl>
                                        <p:attrNameLst>
                                          <p:attrName>r</p:attrName>
                                        </p:attrNameLst>
                                      </p:cBhvr>
                                    </p:animRot>
                                    <p:animRot by="240000">
                                      <p:cBhvr>
                                        <p:cTn id="26" dur="200" fill="hold">
                                          <p:stCondLst>
                                            <p:cond delay="400"/>
                                          </p:stCondLst>
                                        </p:cTn>
                                        <p:tgtEl>
                                          <p:spTgt spid="35"/>
                                        </p:tgtEl>
                                        <p:attrNameLst>
                                          <p:attrName>r</p:attrName>
                                        </p:attrNameLst>
                                      </p:cBhvr>
                                    </p:animRot>
                                    <p:animRot by="-240000">
                                      <p:cBhvr>
                                        <p:cTn id="27" dur="200" fill="hold">
                                          <p:stCondLst>
                                            <p:cond delay="600"/>
                                          </p:stCondLst>
                                        </p:cTn>
                                        <p:tgtEl>
                                          <p:spTgt spid="35"/>
                                        </p:tgtEl>
                                        <p:attrNameLst>
                                          <p:attrName>r</p:attrName>
                                        </p:attrNameLst>
                                      </p:cBhvr>
                                    </p:animRot>
                                    <p:animRot by="120000">
                                      <p:cBhvr>
                                        <p:cTn id="28" dur="200" fill="hold">
                                          <p:stCondLst>
                                            <p:cond delay="800"/>
                                          </p:stCondLst>
                                        </p:cTn>
                                        <p:tgtEl>
                                          <p:spTgt spid="35"/>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32"/>
                                        </p:tgtEl>
                                        <p:attrNameLst>
                                          <p:attrName>r</p:attrName>
                                        </p:attrNameLst>
                                      </p:cBhvr>
                                    </p:animRot>
                                    <p:animRot by="-240000">
                                      <p:cBhvr>
                                        <p:cTn id="31" dur="200" fill="hold">
                                          <p:stCondLst>
                                            <p:cond delay="200"/>
                                          </p:stCondLst>
                                        </p:cTn>
                                        <p:tgtEl>
                                          <p:spTgt spid="32"/>
                                        </p:tgtEl>
                                        <p:attrNameLst>
                                          <p:attrName>r</p:attrName>
                                        </p:attrNameLst>
                                      </p:cBhvr>
                                    </p:animRot>
                                    <p:animRot by="240000">
                                      <p:cBhvr>
                                        <p:cTn id="32" dur="200" fill="hold">
                                          <p:stCondLst>
                                            <p:cond delay="400"/>
                                          </p:stCondLst>
                                        </p:cTn>
                                        <p:tgtEl>
                                          <p:spTgt spid="32"/>
                                        </p:tgtEl>
                                        <p:attrNameLst>
                                          <p:attrName>r</p:attrName>
                                        </p:attrNameLst>
                                      </p:cBhvr>
                                    </p:animRot>
                                    <p:animRot by="-240000">
                                      <p:cBhvr>
                                        <p:cTn id="33" dur="200" fill="hold">
                                          <p:stCondLst>
                                            <p:cond delay="600"/>
                                          </p:stCondLst>
                                        </p:cTn>
                                        <p:tgtEl>
                                          <p:spTgt spid="32"/>
                                        </p:tgtEl>
                                        <p:attrNameLst>
                                          <p:attrName>r</p:attrName>
                                        </p:attrNameLst>
                                      </p:cBhvr>
                                    </p:animRot>
                                    <p:animRot by="120000">
                                      <p:cBhvr>
                                        <p:cTn id="34" dur="200" fill="hold">
                                          <p:stCondLst>
                                            <p:cond delay="800"/>
                                          </p:stCondLst>
                                        </p:cTn>
                                        <p:tgtEl>
                                          <p:spTgt spid="32"/>
                                        </p:tgtEl>
                                        <p:attrNameLst>
                                          <p:attrName>r</p:attrName>
                                        </p:attrNameLst>
                                      </p:cBhvr>
                                    </p:animRot>
                                  </p:childTnLst>
                                </p:cTn>
                              </p:par>
                              <p:par>
                                <p:cTn id="35" presetID="26" presetClass="emph" presetSubtype="0" fill="hold" grpId="0" nodeType="withEffect">
                                  <p:stCondLst>
                                    <p:cond delay="0"/>
                                  </p:stCondLst>
                                  <p:childTnLst>
                                    <p:animEffect transition="out" filter="fade">
                                      <p:cBhvr>
                                        <p:cTn id="36" dur="500" tmFilter="0, 0; .2, .5; .8, .5; 1, 0"/>
                                        <p:tgtEl>
                                          <p:spTgt spid="37"/>
                                        </p:tgtEl>
                                      </p:cBhvr>
                                    </p:animEffect>
                                    <p:animScale>
                                      <p:cBhvr>
                                        <p:cTn id="37"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P spid="35" grpId="0" animBg="1"/>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0D8"/>
        </a:solidFill>
        <a:effectLst/>
      </p:bgPr>
    </p:bg>
    <p:spTree>
      <p:nvGrpSpPr>
        <p:cNvPr id="1" name=""/>
        <p:cNvGrpSpPr/>
        <p:nvPr/>
      </p:nvGrpSpPr>
      <p:grpSpPr>
        <a:xfrm>
          <a:off x="0" y="0"/>
          <a:ext cx="0" cy="0"/>
          <a:chOff x="0" y="0"/>
          <a:chExt cx="0" cy="0"/>
        </a:xfrm>
      </p:grpSpPr>
      <p:sp>
        <p:nvSpPr>
          <p:cNvPr id="2" name="Freeform 2"/>
          <p:cNvSpPr/>
          <p:nvPr/>
        </p:nvSpPr>
        <p:spPr>
          <a:xfrm rot="-10800000">
            <a:off x="14302287" y="-1058221"/>
            <a:ext cx="5235368" cy="4673756"/>
          </a:xfrm>
          <a:custGeom>
            <a:avLst/>
            <a:gdLst/>
            <a:ahLst/>
            <a:cxnLst/>
            <a:rect l="l" t="t" r="r" b="b"/>
            <a:pathLst>
              <a:path w="5235368" h="4673756">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rot="1814194">
            <a:off x="16428495" y="82191"/>
            <a:ext cx="4745395" cy="4296740"/>
          </a:xfrm>
          <a:custGeom>
            <a:avLst/>
            <a:gdLst/>
            <a:ahLst/>
            <a:cxnLst/>
            <a:rect l="l" t="t" r="r" b="b"/>
            <a:pathLst>
              <a:path w="4745395" h="4296740">
                <a:moveTo>
                  <a:pt x="0" y="0"/>
                </a:moveTo>
                <a:lnTo>
                  <a:pt x="4745396" y="0"/>
                </a:lnTo>
                <a:lnTo>
                  <a:pt x="4745396" y="4296739"/>
                </a:lnTo>
                <a:lnTo>
                  <a:pt x="0" y="429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4" name="Freeform 4"/>
          <p:cNvSpPr/>
          <p:nvPr/>
        </p:nvSpPr>
        <p:spPr>
          <a:xfrm flipH="1">
            <a:off x="17370134" y="3076958"/>
            <a:ext cx="2862119" cy="2482239"/>
          </a:xfrm>
          <a:custGeom>
            <a:avLst/>
            <a:gdLst/>
            <a:ahLst/>
            <a:cxnLst/>
            <a:rect l="l" t="t" r="r" b="b"/>
            <a:pathLst>
              <a:path w="2862119" h="2482238">
                <a:moveTo>
                  <a:pt x="2862120" y="0"/>
                </a:moveTo>
                <a:lnTo>
                  <a:pt x="0" y="0"/>
                </a:lnTo>
                <a:lnTo>
                  <a:pt x="0" y="2482238"/>
                </a:lnTo>
                <a:lnTo>
                  <a:pt x="2862120" y="2482238"/>
                </a:lnTo>
                <a:lnTo>
                  <a:pt x="286212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E"/>
          </a:p>
        </p:txBody>
      </p:sp>
      <p:sp>
        <p:nvSpPr>
          <p:cNvPr id="5" name="Freeform 5"/>
          <p:cNvSpPr/>
          <p:nvPr/>
        </p:nvSpPr>
        <p:spPr>
          <a:xfrm>
            <a:off x="13564590" y="-1748432"/>
            <a:ext cx="4842795" cy="7044065"/>
          </a:xfrm>
          <a:custGeom>
            <a:avLst/>
            <a:gdLst/>
            <a:ahLst/>
            <a:cxnLst/>
            <a:rect l="l" t="t" r="r" b="b"/>
            <a:pathLst>
              <a:path w="4842795" h="7044065">
                <a:moveTo>
                  <a:pt x="0" y="0"/>
                </a:moveTo>
                <a:lnTo>
                  <a:pt x="4842795" y="0"/>
                </a:lnTo>
                <a:lnTo>
                  <a:pt x="4842795" y="7044065"/>
                </a:lnTo>
                <a:lnTo>
                  <a:pt x="0" y="7044065"/>
                </a:lnTo>
                <a:lnTo>
                  <a:pt x="0" y="0"/>
                </a:lnTo>
                <a:close/>
              </a:path>
            </a:pathLst>
          </a:custGeom>
          <a:blipFill>
            <a:blip r:embed="rId8"/>
            <a:stretch>
              <a:fillRect l="-505" r="-505" b="-1010"/>
            </a:stretch>
          </a:blipFill>
        </p:spPr>
        <p:txBody>
          <a:bodyPr/>
          <a:lstStyle/>
          <a:p>
            <a:endParaRPr lang="en-AE"/>
          </a:p>
        </p:txBody>
      </p:sp>
      <p:sp>
        <p:nvSpPr>
          <p:cNvPr id="6" name="Freeform 6"/>
          <p:cNvSpPr/>
          <p:nvPr/>
        </p:nvSpPr>
        <p:spPr>
          <a:xfrm>
            <a:off x="14846658" y="4318077"/>
            <a:ext cx="2780511" cy="2482239"/>
          </a:xfrm>
          <a:custGeom>
            <a:avLst/>
            <a:gdLst/>
            <a:ahLst/>
            <a:cxnLst/>
            <a:rect l="l" t="t" r="r" b="b"/>
            <a:pathLst>
              <a:path w="2780511" h="2482238">
                <a:moveTo>
                  <a:pt x="0" y="0"/>
                </a:moveTo>
                <a:lnTo>
                  <a:pt x="2780511" y="0"/>
                </a:lnTo>
                <a:lnTo>
                  <a:pt x="2780511" y="2482237"/>
                </a:lnTo>
                <a:lnTo>
                  <a:pt x="0" y="24822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AE"/>
          </a:p>
        </p:txBody>
      </p:sp>
      <p:sp>
        <p:nvSpPr>
          <p:cNvPr id="7" name="Freeform 7"/>
          <p:cNvSpPr/>
          <p:nvPr/>
        </p:nvSpPr>
        <p:spPr>
          <a:xfrm rot="-5547088">
            <a:off x="12580721" y="-887313"/>
            <a:ext cx="1967739" cy="2482239"/>
          </a:xfrm>
          <a:custGeom>
            <a:avLst/>
            <a:gdLst/>
            <a:ahLst/>
            <a:cxnLst/>
            <a:rect l="l" t="t" r="r" b="b"/>
            <a:pathLst>
              <a:path w="1967738" h="2482238">
                <a:moveTo>
                  <a:pt x="0" y="0"/>
                </a:moveTo>
                <a:lnTo>
                  <a:pt x="1967737" y="0"/>
                </a:lnTo>
                <a:lnTo>
                  <a:pt x="1967737" y="2482238"/>
                </a:lnTo>
                <a:lnTo>
                  <a:pt x="0" y="248223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AE"/>
          </a:p>
        </p:txBody>
      </p:sp>
      <p:sp>
        <p:nvSpPr>
          <p:cNvPr id="8" name="Freeform 8"/>
          <p:cNvSpPr/>
          <p:nvPr/>
        </p:nvSpPr>
        <p:spPr>
          <a:xfrm>
            <a:off x="3136229" y="1176133"/>
            <a:ext cx="9641456" cy="5624183"/>
          </a:xfrm>
          <a:custGeom>
            <a:avLst/>
            <a:gdLst/>
            <a:ahLst/>
            <a:cxnLst/>
            <a:rect l="l" t="t" r="r" b="b"/>
            <a:pathLst>
              <a:path w="9641456" h="5624183">
                <a:moveTo>
                  <a:pt x="0" y="0"/>
                </a:moveTo>
                <a:lnTo>
                  <a:pt x="9641456" y="0"/>
                </a:lnTo>
                <a:lnTo>
                  <a:pt x="9641456" y="5624182"/>
                </a:lnTo>
                <a:lnTo>
                  <a:pt x="0" y="5624182"/>
                </a:lnTo>
                <a:lnTo>
                  <a:pt x="0" y="0"/>
                </a:lnTo>
                <a:close/>
              </a:path>
            </a:pathLst>
          </a:custGeom>
          <a:blipFill>
            <a:blip r:embed="rId13"/>
            <a:stretch>
              <a:fillRect/>
            </a:stretch>
          </a:blipFill>
        </p:spPr>
        <p:txBody>
          <a:bodyPr/>
          <a:lstStyle/>
          <a:p>
            <a:endParaRPr lang="en-AE"/>
          </a:p>
        </p:txBody>
      </p:sp>
      <p:sp>
        <p:nvSpPr>
          <p:cNvPr id="9" name="TextBox 9"/>
          <p:cNvSpPr txBox="1"/>
          <p:nvPr/>
        </p:nvSpPr>
        <p:spPr>
          <a:xfrm>
            <a:off x="333578" y="258557"/>
            <a:ext cx="10567631" cy="1763303"/>
          </a:xfrm>
          <a:prstGeom prst="rect">
            <a:avLst/>
          </a:prstGeom>
        </p:spPr>
        <p:txBody>
          <a:bodyPr lIns="0" tIns="0" rIns="0" bIns="0" rtlCol="0" anchor="t">
            <a:spAutoFit/>
          </a:bodyPr>
          <a:lstStyle/>
          <a:p>
            <a:pPr>
              <a:lnSpc>
                <a:spcPts val="7000"/>
              </a:lnSpc>
            </a:pPr>
            <a:r>
              <a:rPr lang="en-US" sz="5000" spc="151">
                <a:solidFill>
                  <a:srgbClr val="00806C"/>
                </a:solidFill>
                <a:latin typeface="TAN Kindred"/>
              </a:rPr>
              <a:t>MARKET ANALYSIS:</a:t>
            </a:r>
          </a:p>
          <a:p>
            <a:pPr>
              <a:lnSpc>
                <a:spcPts val="7000"/>
              </a:lnSpc>
            </a:pPr>
            <a:endParaRPr lang="en-US" sz="5000" spc="151">
              <a:solidFill>
                <a:srgbClr val="00806C"/>
              </a:solidFill>
              <a:latin typeface="TAN Kindred"/>
            </a:endParaRPr>
          </a:p>
        </p:txBody>
      </p:sp>
      <p:sp>
        <p:nvSpPr>
          <p:cNvPr id="10" name="TextBox 10"/>
          <p:cNvSpPr txBox="1"/>
          <p:nvPr/>
        </p:nvSpPr>
        <p:spPr>
          <a:xfrm>
            <a:off x="168154" y="6854060"/>
            <a:ext cx="17643335" cy="3362780"/>
          </a:xfrm>
          <a:prstGeom prst="rect">
            <a:avLst/>
          </a:prstGeom>
        </p:spPr>
        <p:txBody>
          <a:bodyPr lIns="0" tIns="0" rIns="0" bIns="0" rtlCol="0" anchor="t">
            <a:spAutoFit/>
          </a:bodyPr>
          <a:lstStyle/>
          <a:p>
            <a:pPr marL="465810" lvl="1" indent="-232905">
              <a:lnSpc>
                <a:spcPts val="4703"/>
              </a:lnSpc>
              <a:buFont typeface="Arial"/>
              <a:buChar char="•"/>
            </a:pPr>
            <a:r>
              <a:rPr lang="en-US" sz="2157" spc="64">
                <a:solidFill>
                  <a:srgbClr val="000000"/>
                </a:solidFill>
                <a:latin typeface="Josefin Sans"/>
              </a:rPr>
              <a:t>Based on the graph depicting the average green market size, it is evident that the sector is poised for significant growth. </a:t>
            </a:r>
          </a:p>
          <a:p>
            <a:pPr marL="465810" lvl="1" indent="-232905">
              <a:lnSpc>
                <a:spcPts val="3473"/>
              </a:lnSpc>
              <a:buFont typeface="Arial"/>
              <a:buChar char="•"/>
            </a:pPr>
            <a:r>
              <a:rPr lang="en-US" sz="2157" spc="64">
                <a:solidFill>
                  <a:srgbClr val="000000"/>
                </a:solidFill>
                <a:latin typeface="Josefin Sans"/>
              </a:rPr>
              <a:t>With a projected Compound Annual Growth Rate of 7.45% from 2022 to 2032, the global green market is expected to expand substantially. </a:t>
            </a:r>
          </a:p>
          <a:p>
            <a:pPr marL="465810" lvl="1" indent="-232905">
              <a:lnSpc>
                <a:spcPts val="3667"/>
              </a:lnSpc>
              <a:buFont typeface="Arial"/>
              <a:buChar char="•"/>
            </a:pPr>
            <a:r>
              <a:rPr lang="en-US" sz="2157" spc="64">
                <a:solidFill>
                  <a:srgbClr val="000000"/>
                </a:solidFill>
                <a:latin typeface="Josefin Sans"/>
              </a:rPr>
              <a:t> In the UAE, EroeGo emerges as a prominent competitor, offering fresh products nearing expiration at discounted rates through its online grocery network. </a:t>
            </a:r>
          </a:p>
          <a:p>
            <a:pPr marL="465810" lvl="1" indent="-232905">
              <a:lnSpc>
                <a:spcPts val="3667"/>
              </a:lnSpc>
              <a:buFont typeface="Arial"/>
              <a:buChar char="•"/>
            </a:pPr>
            <a:r>
              <a:rPr lang="en-US" sz="2157" spc="64">
                <a:solidFill>
                  <a:srgbClr val="000000"/>
                </a:solidFill>
                <a:latin typeface="Josefin Sans"/>
              </a:rPr>
              <a:t>This initiative aims to combat food waste by providing consumers with cost-effective options while reducing surplus inventory.</a:t>
            </a:r>
          </a:p>
          <a:p>
            <a:pPr>
              <a:lnSpc>
                <a:spcPts val="3667"/>
              </a:lnSpc>
            </a:pPr>
            <a:endParaRPr lang="en-US" sz="2157" spc="64">
              <a:solidFill>
                <a:srgbClr val="000000"/>
              </a:solidFill>
              <a:latin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7"/>
                                        </p:tgtEl>
                                        <p:attrNameLst>
                                          <p:attrName>r</p:attrName>
                                        </p:attrNameLst>
                                      </p:cBhvr>
                                    </p:animRot>
                                    <p:animRot by="-240000">
                                      <p:cBhvr>
                                        <p:cTn id="19" dur="200" fill="hold">
                                          <p:stCondLst>
                                            <p:cond delay="200"/>
                                          </p:stCondLst>
                                        </p:cTn>
                                        <p:tgtEl>
                                          <p:spTgt spid="7"/>
                                        </p:tgtEl>
                                        <p:attrNameLst>
                                          <p:attrName>r</p:attrName>
                                        </p:attrNameLst>
                                      </p:cBhvr>
                                    </p:animRot>
                                    <p:animRot by="240000">
                                      <p:cBhvr>
                                        <p:cTn id="20" dur="200" fill="hold">
                                          <p:stCondLst>
                                            <p:cond delay="400"/>
                                          </p:stCondLst>
                                        </p:cTn>
                                        <p:tgtEl>
                                          <p:spTgt spid="7"/>
                                        </p:tgtEl>
                                        <p:attrNameLst>
                                          <p:attrName>r</p:attrName>
                                        </p:attrNameLst>
                                      </p:cBhvr>
                                    </p:animRot>
                                    <p:animRot by="-240000">
                                      <p:cBhvr>
                                        <p:cTn id="21" dur="200" fill="hold">
                                          <p:stCondLst>
                                            <p:cond delay="600"/>
                                          </p:stCondLst>
                                        </p:cTn>
                                        <p:tgtEl>
                                          <p:spTgt spid="7"/>
                                        </p:tgtEl>
                                        <p:attrNameLst>
                                          <p:attrName>r</p:attrName>
                                        </p:attrNameLst>
                                      </p:cBhvr>
                                    </p:animRot>
                                    <p:animRot by="120000">
                                      <p:cBhvr>
                                        <p:cTn id="22" dur="200" fill="hold">
                                          <p:stCondLst>
                                            <p:cond delay="800"/>
                                          </p:stCondLst>
                                        </p:cTn>
                                        <p:tgtEl>
                                          <p:spTgt spid="7"/>
                                        </p:tgtEl>
                                        <p:attrNameLst>
                                          <p:attrName>r</p:attrName>
                                        </p:attrNameLst>
                                      </p:cBhvr>
                                    </p:animRot>
                                  </p:childTnLst>
                                </p:cTn>
                              </p:par>
                              <p:par>
                                <p:cTn id="23" presetID="26" presetClass="emph" presetSubtype="0" fill="hold" grpId="0" nodeType="with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0D8"/>
        </a:solidFill>
        <a:effectLst/>
      </p:bgPr>
    </p:bg>
    <p:spTree>
      <p:nvGrpSpPr>
        <p:cNvPr id="1" name=""/>
        <p:cNvGrpSpPr/>
        <p:nvPr/>
      </p:nvGrpSpPr>
      <p:grpSpPr>
        <a:xfrm>
          <a:off x="0" y="0"/>
          <a:ext cx="0" cy="0"/>
          <a:chOff x="0" y="0"/>
          <a:chExt cx="0" cy="0"/>
        </a:xfrm>
      </p:grpSpPr>
      <p:sp>
        <p:nvSpPr>
          <p:cNvPr id="2" name="Freeform 2"/>
          <p:cNvSpPr/>
          <p:nvPr/>
        </p:nvSpPr>
        <p:spPr>
          <a:xfrm rot="-10800000">
            <a:off x="14302287" y="-1058221"/>
            <a:ext cx="5235368" cy="4673756"/>
          </a:xfrm>
          <a:custGeom>
            <a:avLst/>
            <a:gdLst/>
            <a:ahLst/>
            <a:cxnLst/>
            <a:rect l="l" t="t" r="r" b="b"/>
            <a:pathLst>
              <a:path w="5235368" h="4673756">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 name="Freeform 3"/>
          <p:cNvSpPr/>
          <p:nvPr/>
        </p:nvSpPr>
        <p:spPr>
          <a:xfrm>
            <a:off x="-1354468" y="6671466"/>
            <a:ext cx="5235368" cy="4673756"/>
          </a:xfrm>
          <a:custGeom>
            <a:avLst/>
            <a:gdLst/>
            <a:ahLst/>
            <a:cxnLst/>
            <a:rect l="l" t="t" r="r" b="b"/>
            <a:pathLst>
              <a:path w="5235368" h="4673756">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4" name="Freeform 4"/>
          <p:cNvSpPr/>
          <p:nvPr/>
        </p:nvSpPr>
        <p:spPr>
          <a:xfrm rot="1814194">
            <a:off x="16428495" y="82191"/>
            <a:ext cx="4745395" cy="4296740"/>
          </a:xfrm>
          <a:custGeom>
            <a:avLst/>
            <a:gdLst/>
            <a:ahLst/>
            <a:cxnLst/>
            <a:rect l="l" t="t" r="r" b="b"/>
            <a:pathLst>
              <a:path w="4745395" h="4296740">
                <a:moveTo>
                  <a:pt x="0" y="0"/>
                </a:moveTo>
                <a:lnTo>
                  <a:pt x="4745396" y="0"/>
                </a:lnTo>
                <a:lnTo>
                  <a:pt x="4745396" y="4296739"/>
                </a:lnTo>
                <a:lnTo>
                  <a:pt x="0" y="429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5" name="Freeform 5"/>
          <p:cNvSpPr/>
          <p:nvPr/>
        </p:nvSpPr>
        <p:spPr>
          <a:xfrm rot="-7251473">
            <a:off x="-2694024" y="3753103"/>
            <a:ext cx="4745395" cy="4296740"/>
          </a:xfrm>
          <a:custGeom>
            <a:avLst/>
            <a:gdLst/>
            <a:ahLst/>
            <a:cxnLst/>
            <a:rect l="l" t="t" r="r" b="b"/>
            <a:pathLst>
              <a:path w="4745395" h="4296740">
                <a:moveTo>
                  <a:pt x="0" y="0"/>
                </a:moveTo>
                <a:lnTo>
                  <a:pt x="4745395" y="0"/>
                </a:lnTo>
                <a:lnTo>
                  <a:pt x="4745395" y="4296739"/>
                </a:lnTo>
                <a:lnTo>
                  <a:pt x="0" y="42967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6" name="Freeform 6"/>
          <p:cNvSpPr/>
          <p:nvPr/>
        </p:nvSpPr>
        <p:spPr>
          <a:xfrm rot="483983">
            <a:off x="412433" y="7613788"/>
            <a:ext cx="3124124" cy="3455889"/>
          </a:xfrm>
          <a:custGeom>
            <a:avLst/>
            <a:gdLst/>
            <a:ahLst/>
            <a:cxnLst/>
            <a:rect l="l" t="t" r="r" b="b"/>
            <a:pathLst>
              <a:path w="3124124" h="3455889">
                <a:moveTo>
                  <a:pt x="0" y="0"/>
                </a:moveTo>
                <a:lnTo>
                  <a:pt x="3124124" y="0"/>
                </a:lnTo>
                <a:lnTo>
                  <a:pt x="3124124" y="3455889"/>
                </a:lnTo>
                <a:lnTo>
                  <a:pt x="0" y="3455889"/>
                </a:lnTo>
                <a:lnTo>
                  <a:pt x="0" y="0"/>
                </a:lnTo>
                <a:close/>
              </a:path>
            </a:pathLst>
          </a:custGeom>
          <a:blipFill>
            <a:blip r:embed="rId6"/>
            <a:stretch>
              <a:fillRect/>
            </a:stretch>
          </a:blipFill>
        </p:spPr>
        <p:txBody>
          <a:bodyPr/>
          <a:lstStyle/>
          <a:p>
            <a:endParaRPr lang="en-AE"/>
          </a:p>
        </p:txBody>
      </p:sp>
      <p:sp>
        <p:nvSpPr>
          <p:cNvPr id="7" name="Freeform 7"/>
          <p:cNvSpPr/>
          <p:nvPr/>
        </p:nvSpPr>
        <p:spPr>
          <a:xfrm rot="1226374" flipH="1">
            <a:off x="16677662" y="3685709"/>
            <a:ext cx="1852068" cy="1313735"/>
          </a:xfrm>
          <a:custGeom>
            <a:avLst/>
            <a:gdLst/>
            <a:ahLst/>
            <a:cxnLst/>
            <a:rect l="l" t="t" r="r" b="b"/>
            <a:pathLst>
              <a:path w="1852068" h="1313734">
                <a:moveTo>
                  <a:pt x="1852069" y="0"/>
                </a:moveTo>
                <a:lnTo>
                  <a:pt x="0" y="0"/>
                </a:lnTo>
                <a:lnTo>
                  <a:pt x="0" y="1313734"/>
                </a:lnTo>
                <a:lnTo>
                  <a:pt x="1852069" y="1313734"/>
                </a:lnTo>
                <a:lnTo>
                  <a:pt x="1852069" y="0"/>
                </a:lnTo>
                <a:close/>
              </a:path>
            </a:pathLst>
          </a:custGeom>
          <a:blipFill>
            <a:blip r:embed="rId7"/>
            <a:stretch>
              <a:fillRect/>
            </a:stretch>
          </a:blipFill>
        </p:spPr>
        <p:txBody>
          <a:bodyPr/>
          <a:lstStyle/>
          <a:p>
            <a:endParaRPr lang="en-AE"/>
          </a:p>
        </p:txBody>
      </p:sp>
      <p:sp>
        <p:nvSpPr>
          <p:cNvPr id="8" name="Freeform 8"/>
          <p:cNvSpPr/>
          <p:nvPr/>
        </p:nvSpPr>
        <p:spPr>
          <a:xfrm rot="426825">
            <a:off x="16926923" y="2658503"/>
            <a:ext cx="935208" cy="912733"/>
          </a:xfrm>
          <a:custGeom>
            <a:avLst/>
            <a:gdLst/>
            <a:ahLst/>
            <a:cxnLst/>
            <a:rect l="l" t="t" r="r" b="b"/>
            <a:pathLst>
              <a:path w="935208" h="912733">
                <a:moveTo>
                  <a:pt x="0" y="0"/>
                </a:moveTo>
                <a:lnTo>
                  <a:pt x="935208" y="0"/>
                </a:lnTo>
                <a:lnTo>
                  <a:pt x="935208" y="912733"/>
                </a:lnTo>
                <a:lnTo>
                  <a:pt x="0" y="912733"/>
                </a:lnTo>
                <a:lnTo>
                  <a:pt x="0" y="0"/>
                </a:lnTo>
                <a:close/>
              </a:path>
            </a:pathLst>
          </a:custGeom>
          <a:blipFill>
            <a:blip r:embed="rId8"/>
            <a:stretch>
              <a:fillRect/>
            </a:stretch>
          </a:blipFill>
        </p:spPr>
        <p:txBody>
          <a:bodyPr/>
          <a:lstStyle/>
          <a:p>
            <a:endParaRPr lang="en-AE"/>
          </a:p>
        </p:txBody>
      </p:sp>
      <p:sp>
        <p:nvSpPr>
          <p:cNvPr id="9" name="Freeform 9"/>
          <p:cNvSpPr/>
          <p:nvPr/>
        </p:nvSpPr>
        <p:spPr>
          <a:xfrm rot="1790434">
            <a:off x="16192939" y="440590"/>
            <a:ext cx="627268" cy="916351"/>
          </a:xfrm>
          <a:custGeom>
            <a:avLst/>
            <a:gdLst/>
            <a:ahLst/>
            <a:cxnLst/>
            <a:rect l="l" t="t" r="r" b="b"/>
            <a:pathLst>
              <a:path w="627268" h="916351">
                <a:moveTo>
                  <a:pt x="0" y="0"/>
                </a:moveTo>
                <a:lnTo>
                  <a:pt x="627268" y="0"/>
                </a:lnTo>
                <a:lnTo>
                  <a:pt x="627268" y="916351"/>
                </a:lnTo>
                <a:lnTo>
                  <a:pt x="0" y="916351"/>
                </a:lnTo>
                <a:lnTo>
                  <a:pt x="0" y="0"/>
                </a:lnTo>
                <a:close/>
              </a:path>
            </a:pathLst>
          </a:custGeom>
          <a:blipFill>
            <a:blip r:embed="rId9"/>
            <a:stretch>
              <a:fillRect/>
            </a:stretch>
          </a:blipFill>
        </p:spPr>
        <p:txBody>
          <a:bodyPr/>
          <a:lstStyle/>
          <a:p>
            <a:endParaRPr lang="en-AE"/>
          </a:p>
        </p:txBody>
      </p:sp>
      <p:sp>
        <p:nvSpPr>
          <p:cNvPr id="10" name="Freeform 10"/>
          <p:cNvSpPr/>
          <p:nvPr/>
        </p:nvSpPr>
        <p:spPr>
          <a:xfrm rot="770362">
            <a:off x="16976499" y="275119"/>
            <a:ext cx="985813" cy="603975"/>
          </a:xfrm>
          <a:custGeom>
            <a:avLst/>
            <a:gdLst/>
            <a:ahLst/>
            <a:cxnLst/>
            <a:rect l="l" t="t" r="r" b="b"/>
            <a:pathLst>
              <a:path w="985813" h="603975">
                <a:moveTo>
                  <a:pt x="0" y="0"/>
                </a:moveTo>
                <a:lnTo>
                  <a:pt x="985813" y="0"/>
                </a:lnTo>
                <a:lnTo>
                  <a:pt x="985813" y="603975"/>
                </a:lnTo>
                <a:lnTo>
                  <a:pt x="0" y="603975"/>
                </a:lnTo>
                <a:lnTo>
                  <a:pt x="0" y="0"/>
                </a:lnTo>
                <a:close/>
              </a:path>
            </a:pathLst>
          </a:custGeom>
          <a:blipFill>
            <a:blip r:embed="rId10"/>
            <a:stretch>
              <a:fillRect/>
            </a:stretch>
          </a:blipFill>
        </p:spPr>
        <p:txBody>
          <a:bodyPr/>
          <a:lstStyle/>
          <a:p>
            <a:endParaRPr lang="en-AE"/>
          </a:p>
        </p:txBody>
      </p:sp>
      <p:sp>
        <p:nvSpPr>
          <p:cNvPr id="11" name="Freeform 11"/>
          <p:cNvSpPr/>
          <p:nvPr/>
        </p:nvSpPr>
        <p:spPr>
          <a:xfrm rot="1382318">
            <a:off x="17667897" y="1410064"/>
            <a:ext cx="432377" cy="416213"/>
          </a:xfrm>
          <a:custGeom>
            <a:avLst/>
            <a:gdLst/>
            <a:ahLst/>
            <a:cxnLst/>
            <a:rect l="l" t="t" r="r" b="b"/>
            <a:pathLst>
              <a:path w="432377" h="416213">
                <a:moveTo>
                  <a:pt x="0" y="0"/>
                </a:moveTo>
                <a:lnTo>
                  <a:pt x="432377" y="0"/>
                </a:lnTo>
                <a:lnTo>
                  <a:pt x="432377" y="416213"/>
                </a:lnTo>
                <a:lnTo>
                  <a:pt x="0" y="416213"/>
                </a:lnTo>
                <a:lnTo>
                  <a:pt x="0" y="0"/>
                </a:lnTo>
                <a:close/>
              </a:path>
            </a:pathLst>
          </a:custGeom>
          <a:blipFill>
            <a:blip r:embed="rId11"/>
            <a:stretch>
              <a:fillRect/>
            </a:stretch>
          </a:blipFill>
        </p:spPr>
        <p:txBody>
          <a:bodyPr/>
          <a:lstStyle/>
          <a:p>
            <a:endParaRPr lang="en-AE"/>
          </a:p>
        </p:txBody>
      </p:sp>
      <p:sp>
        <p:nvSpPr>
          <p:cNvPr id="12" name="Freeform 12"/>
          <p:cNvSpPr/>
          <p:nvPr/>
        </p:nvSpPr>
        <p:spPr>
          <a:xfrm rot="2700000">
            <a:off x="15689437" y="331566"/>
            <a:ext cx="432377" cy="416213"/>
          </a:xfrm>
          <a:custGeom>
            <a:avLst/>
            <a:gdLst/>
            <a:ahLst/>
            <a:cxnLst/>
            <a:rect l="l" t="t" r="r" b="b"/>
            <a:pathLst>
              <a:path w="432377" h="416213">
                <a:moveTo>
                  <a:pt x="0" y="0"/>
                </a:moveTo>
                <a:lnTo>
                  <a:pt x="432376" y="0"/>
                </a:lnTo>
                <a:lnTo>
                  <a:pt x="432376" y="416213"/>
                </a:lnTo>
                <a:lnTo>
                  <a:pt x="0" y="416213"/>
                </a:lnTo>
                <a:lnTo>
                  <a:pt x="0" y="0"/>
                </a:lnTo>
                <a:close/>
              </a:path>
            </a:pathLst>
          </a:custGeom>
          <a:blipFill>
            <a:blip r:embed="rId11"/>
            <a:stretch>
              <a:fillRect/>
            </a:stretch>
          </a:blipFill>
        </p:spPr>
        <p:txBody>
          <a:bodyPr/>
          <a:lstStyle/>
          <a:p>
            <a:endParaRPr lang="en-AE"/>
          </a:p>
        </p:txBody>
      </p:sp>
      <p:sp>
        <p:nvSpPr>
          <p:cNvPr id="13" name="Freeform 13"/>
          <p:cNvSpPr/>
          <p:nvPr/>
        </p:nvSpPr>
        <p:spPr>
          <a:xfrm rot="1655684">
            <a:off x="16416024" y="858391"/>
            <a:ext cx="1021801" cy="1975131"/>
          </a:xfrm>
          <a:custGeom>
            <a:avLst/>
            <a:gdLst/>
            <a:ahLst/>
            <a:cxnLst/>
            <a:rect l="l" t="t" r="r" b="b"/>
            <a:pathLst>
              <a:path w="1021801" h="1975131">
                <a:moveTo>
                  <a:pt x="0" y="0"/>
                </a:moveTo>
                <a:lnTo>
                  <a:pt x="1021801" y="0"/>
                </a:lnTo>
                <a:lnTo>
                  <a:pt x="1021801" y="1975131"/>
                </a:lnTo>
                <a:lnTo>
                  <a:pt x="0" y="1975131"/>
                </a:lnTo>
                <a:lnTo>
                  <a:pt x="0" y="0"/>
                </a:lnTo>
                <a:close/>
              </a:path>
            </a:pathLst>
          </a:custGeom>
          <a:blipFill>
            <a:blip r:embed="rId12"/>
            <a:stretch>
              <a:fillRect/>
            </a:stretch>
          </a:blipFill>
        </p:spPr>
        <p:txBody>
          <a:bodyPr/>
          <a:lstStyle/>
          <a:p>
            <a:endParaRPr lang="en-AE"/>
          </a:p>
        </p:txBody>
      </p:sp>
      <p:sp>
        <p:nvSpPr>
          <p:cNvPr id="14" name="Freeform 14"/>
          <p:cNvSpPr/>
          <p:nvPr/>
        </p:nvSpPr>
        <p:spPr>
          <a:xfrm rot="6901018">
            <a:off x="15527678" y="820595"/>
            <a:ext cx="432377" cy="416213"/>
          </a:xfrm>
          <a:custGeom>
            <a:avLst/>
            <a:gdLst/>
            <a:ahLst/>
            <a:cxnLst/>
            <a:rect l="l" t="t" r="r" b="b"/>
            <a:pathLst>
              <a:path w="432377" h="416213">
                <a:moveTo>
                  <a:pt x="0" y="0"/>
                </a:moveTo>
                <a:lnTo>
                  <a:pt x="432376" y="0"/>
                </a:lnTo>
                <a:lnTo>
                  <a:pt x="432376" y="416212"/>
                </a:lnTo>
                <a:lnTo>
                  <a:pt x="0" y="416212"/>
                </a:lnTo>
                <a:lnTo>
                  <a:pt x="0" y="0"/>
                </a:lnTo>
                <a:close/>
              </a:path>
            </a:pathLst>
          </a:custGeom>
          <a:blipFill>
            <a:blip r:embed="rId11"/>
            <a:stretch>
              <a:fillRect/>
            </a:stretch>
          </a:blipFill>
        </p:spPr>
        <p:txBody>
          <a:bodyPr/>
          <a:lstStyle/>
          <a:p>
            <a:endParaRPr lang="en-AE"/>
          </a:p>
        </p:txBody>
      </p:sp>
      <p:sp>
        <p:nvSpPr>
          <p:cNvPr id="15" name="Freeform 15"/>
          <p:cNvSpPr/>
          <p:nvPr/>
        </p:nvSpPr>
        <p:spPr>
          <a:xfrm rot="-703167">
            <a:off x="14481703" y="233725"/>
            <a:ext cx="964963" cy="1299995"/>
          </a:xfrm>
          <a:custGeom>
            <a:avLst/>
            <a:gdLst/>
            <a:ahLst/>
            <a:cxnLst/>
            <a:rect l="l" t="t" r="r" b="b"/>
            <a:pathLst>
              <a:path w="964963" h="1299995">
                <a:moveTo>
                  <a:pt x="0" y="0"/>
                </a:moveTo>
                <a:lnTo>
                  <a:pt x="964963" y="0"/>
                </a:lnTo>
                <a:lnTo>
                  <a:pt x="964963" y="1299994"/>
                </a:lnTo>
                <a:lnTo>
                  <a:pt x="0" y="1299994"/>
                </a:lnTo>
                <a:lnTo>
                  <a:pt x="0" y="0"/>
                </a:lnTo>
                <a:close/>
              </a:path>
            </a:pathLst>
          </a:custGeom>
          <a:blipFill>
            <a:blip r:embed="rId13"/>
            <a:stretch>
              <a:fillRect/>
            </a:stretch>
          </a:blipFill>
        </p:spPr>
        <p:txBody>
          <a:bodyPr/>
          <a:lstStyle/>
          <a:p>
            <a:endParaRPr lang="en-AE"/>
          </a:p>
        </p:txBody>
      </p:sp>
      <p:sp>
        <p:nvSpPr>
          <p:cNvPr id="16" name="Freeform 16"/>
          <p:cNvSpPr/>
          <p:nvPr/>
        </p:nvSpPr>
        <p:spPr>
          <a:xfrm rot="2338404">
            <a:off x="17428293" y="1935614"/>
            <a:ext cx="432377" cy="416213"/>
          </a:xfrm>
          <a:custGeom>
            <a:avLst/>
            <a:gdLst/>
            <a:ahLst/>
            <a:cxnLst/>
            <a:rect l="l" t="t" r="r" b="b"/>
            <a:pathLst>
              <a:path w="432377" h="416213">
                <a:moveTo>
                  <a:pt x="0" y="0"/>
                </a:moveTo>
                <a:lnTo>
                  <a:pt x="432376" y="0"/>
                </a:lnTo>
                <a:lnTo>
                  <a:pt x="432376" y="416213"/>
                </a:lnTo>
                <a:lnTo>
                  <a:pt x="0" y="416213"/>
                </a:lnTo>
                <a:lnTo>
                  <a:pt x="0" y="0"/>
                </a:lnTo>
                <a:close/>
              </a:path>
            </a:pathLst>
          </a:custGeom>
          <a:blipFill>
            <a:blip r:embed="rId11"/>
            <a:stretch>
              <a:fillRect/>
            </a:stretch>
          </a:blipFill>
        </p:spPr>
        <p:txBody>
          <a:bodyPr/>
          <a:lstStyle/>
          <a:p>
            <a:endParaRPr lang="en-AE"/>
          </a:p>
        </p:txBody>
      </p:sp>
      <p:sp>
        <p:nvSpPr>
          <p:cNvPr id="17" name="Freeform 17"/>
          <p:cNvSpPr/>
          <p:nvPr/>
        </p:nvSpPr>
        <p:spPr>
          <a:xfrm rot="1861887">
            <a:off x="17720821" y="2495971"/>
            <a:ext cx="432377" cy="416213"/>
          </a:xfrm>
          <a:custGeom>
            <a:avLst/>
            <a:gdLst/>
            <a:ahLst/>
            <a:cxnLst/>
            <a:rect l="l" t="t" r="r" b="b"/>
            <a:pathLst>
              <a:path w="432377" h="416213">
                <a:moveTo>
                  <a:pt x="0" y="0"/>
                </a:moveTo>
                <a:lnTo>
                  <a:pt x="432376" y="0"/>
                </a:lnTo>
                <a:lnTo>
                  <a:pt x="432376" y="416213"/>
                </a:lnTo>
                <a:lnTo>
                  <a:pt x="0" y="416213"/>
                </a:lnTo>
                <a:lnTo>
                  <a:pt x="0" y="0"/>
                </a:lnTo>
                <a:close/>
              </a:path>
            </a:pathLst>
          </a:custGeom>
          <a:blipFill>
            <a:blip r:embed="rId11"/>
            <a:stretch>
              <a:fillRect/>
            </a:stretch>
          </a:blipFill>
        </p:spPr>
        <p:txBody>
          <a:bodyPr/>
          <a:lstStyle/>
          <a:p>
            <a:endParaRPr lang="en-AE"/>
          </a:p>
        </p:txBody>
      </p:sp>
      <p:sp>
        <p:nvSpPr>
          <p:cNvPr id="18" name="Freeform 18"/>
          <p:cNvSpPr/>
          <p:nvPr/>
        </p:nvSpPr>
        <p:spPr>
          <a:xfrm rot="-807852">
            <a:off x="-864484" y="6539877"/>
            <a:ext cx="1996758" cy="1875621"/>
          </a:xfrm>
          <a:custGeom>
            <a:avLst/>
            <a:gdLst/>
            <a:ahLst/>
            <a:cxnLst/>
            <a:rect l="l" t="t" r="r" b="b"/>
            <a:pathLst>
              <a:path w="1996758" h="1875621">
                <a:moveTo>
                  <a:pt x="0" y="0"/>
                </a:moveTo>
                <a:lnTo>
                  <a:pt x="1996758" y="0"/>
                </a:lnTo>
                <a:lnTo>
                  <a:pt x="1996758" y="1875621"/>
                </a:lnTo>
                <a:lnTo>
                  <a:pt x="0" y="1875621"/>
                </a:lnTo>
                <a:lnTo>
                  <a:pt x="0" y="0"/>
                </a:lnTo>
                <a:close/>
              </a:path>
            </a:pathLst>
          </a:custGeom>
          <a:blipFill>
            <a:blip r:embed="rId14"/>
            <a:stretch>
              <a:fillRect/>
            </a:stretch>
          </a:blipFill>
        </p:spPr>
        <p:txBody>
          <a:bodyPr/>
          <a:lstStyle/>
          <a:p>
            <a:endParaRPr lang="en-AE"/>
          </a:p>
        </p:txBody>
      </p:sp>
      <p:sp>
        <p:nvSpPr>
          <p:cNvPr id="19" name="Freeform 19"/>
          <p:cNvSpPr/>
          <p:nvPr/>
        </p:nvSpPr>
        <p:spPr>
          <a:xfrm rot="-431851">
            <a:off x="3167002" y="8726220"/>
            <a:ext cx="2865605" cy="2449137"/>
          </a:xfrm>
          <a:custGeom>
            <a:avLst/>
            <a:gdLst/>
            <a:ahLst/>
            <a:cxnLst/>
            <a:rect l="l" t="t" r="r" b="b"/>
            <a:pathLst>
              <a:path w="2865605" h="2449137">
                <a:moveTo>
                  <a:pt x="0" y="0"/>
                </a:moveTo>
                <a:lnTo>
                  <a:pt x="2865605" y="0"/>
                </a:lnTo>
                <a:lnTo>
                  <a:pt x="2865605" y="2449137"/>
                </a:lnTo>
                <a:lnTo>
                  <a:pt x="0" y="2449137"/>
                </a:lnTo>
                <a:lnTo>
                  <a:pt x="0" y="0"/>
                </a:lnTo>
                <a:close/>
              </a:path>
            </a:pathLst>
          </a:custGeom>
          <a:blipFill>
            <a:blip r:embed="rId15"/>
            <a:stretch>
              <a:fillRect/>
            </a:stretch>
          </a:blipFill>
        </p:spPr>
        <p:txBody>
          <a:bodyPr/>
          <a:lstStyle/>
          <a:p>
            <a:endParaRPr lang="en-AE"/>
          </a:p>
        </p:txBody>
      </p:sp>
      <p:sp>
        <p:nvSpPr>
          <p:cNvPr id="20" name="Freeform 20"/>
          <p:cNvSpPr/>
          <p:nvPr/>
        </p:nvSpPr>
        <p:spPr>
          <a:xfrm rot="-866149">
            <a:off x="272345" y="3314081"/>
            <a:ext cx="753473" cy="1358425"/>
          </a:xfrm>
          <a:custGeom>
            <a:avLst/>
            <a:gdLst/>
            <a:ahLst/>
            <a:cxnLst/>
            <a:rect l="l" t="t" r="r" b="b"/>
            <a:pathLst>
              <a:path w="753473" h="1358425">
                <a:moveTo>
                  <a:pt x="0" y="0"/>
                </a:moveTo>
                <a:lnTo>
                  <a:pt x="753473" y="0"/>
                </a:lnTo>
                <a:lnTo>
                  <a:pt x="753473" y="1358425"/>
                </a:lnTo>
                <a:lnTo>
                  <a:pt x="0" y="1358425"/>
                </a:lnTo>
                <a:lnTo>
                  <a:pt x="0" y="0"/>
                </a:lnTo>
                <a:close/>
              </a:path>
            </a:pathLst>
          </a:custGeom>
          <a:blipFill>
            <a:blip r:embed="rId16"/>
            <a:stretch>
              <a:fillRect/>
            </a:stretch>
          </a:blipFill>
        </p:spPr>
        <p:txBody>
          <a:bodyPr/>
          <a:lstStyle/>
          <a:p>
            <a:endParaRPr lang="en-AE"/>
          </a:p>
        </p:txBody>
      </p:sp>
      <p:sp>
        <p:nvSpPr>
          <p:cNvPr id="21" name="Freeform 21"/>
          <p:cNvSpPr/>
          <p:nvPr/>
        </p:nvSpPr>
        <p:spPr>
          <a:xfrm rot="3441934">
            <a:off x="936935" y="6153066"/>
            <a:ext cx="694364" cy="455967"/>
          </a:xfrm>
          <a:custGeom>
            <a:avLst/>
            <a:gdLst/>
            <a:ahLst/>
            <a:cxnLst/>
            <a:rect l="l" t="t" r="r" b="b"/>
            <a:pathLst>
              <a:path w="694364" h="455966">
                <a:moveTo>
                  <a:pt x="0" y="0"/>
                </a:moveTo>
                <a:lnTo>
                  <a:pt x="694364" y="0"/>
                </a:lnTo>
                <a:lnTo>
                  <a:pt x="694364" y="455966"/>
                </a:lnTo>
                <a:lnTo>
                  <a:pt x="0" y="455966"/>
                </a:lnTo>
                <a:lnTo>
                  <a:pt x="0" y="0"/>
                </a:lnTo>
                <a:close/>
              </a:path>
            </a:pathLst>
          </a:custGeom>
          <a:blipFill>
            <a:blip r:embed="rId17"/>
            <a:stretch>
              <a:fillRect/>
            </a:stretch>
          </a:blipFill>
        </p:spPr>
        <p:txBody>
          <a:bodyPr/>
          <a:lstStyle/>
          <a:p>
            <a:endParaRPr lang="en-AE"/>
          </a:p>
        </p:txBody>
      </p:sp>
      <p:sp>
        <p:nvSpPr>
          <p:cNvPr id="22" name="Freeform 22"/>
          <p:cNvSpPr/>
          <p:nvPr/>
        </p:nvSpPr>
        <p:spPr>
          <a:xfrm rot="528517">
            <a:off x="289298" y="4859660"/>
            <a:ext cx="460959" cy="448973"/>
          </a:xfrm>
          <a:custGeom>
            <a:avLst/>
            <a:gdLst/>
            <a:ahLst/>
            <a:cxnLst/>
            <a:rect l="l" t="t" r="r" b="b"/>
            <a:pathLst>
              <a:path w="460958" h="448973">
                <a:moveTo>
                  <a:pt x="0" y="0"/>
                </a:moveTo>
                <a:lnTo>
                  <a:pt x="460958" y="0"/>
                </a:lnTo>
                <a:lnTo>
                  <a:pt x="460958" y="448973"/>
                </a:lnTo>
                <a:lnTo>
                  <a:pt x="0" y="448973"/>
                </a:lnTo>
                <a:lnTo>
                  <a:pt x="0" y="0"/>
                </a:lnTo>
                <a:close/>
              </a:path>
            </a:pathLst>
          </a:custGeom>
          <a:blipFill>
            <a:blip r:embed="rId18"/>
            <a:stretch>
              <a:fillRect/>
            </a:stretch>
          </a:blipFill>
        </p:spPr>
        <p:txBody>
          <a:bodyPr/>
          <a:lstStyle/>
          <a:p>
            <a:endParaRPr lang="en-AE"/>
          </a:p>
        </p:txBody>
      </p:sp>
      <p:sp>
        <p:nvSpPr>
          <p:cNvPr id="23" name="Freeform 23"/>
          <p:cNvSpPr/>
          <p:nvPr/>
        </p:nvSpPr>
        <p:spPr>
          <a:xfrm rot="1559706">
            <a:off x="1063310" y="4415144"/>
            <a:ext cx="441617" cy="468827"/>
          </a:xfrm>
          <a:custGeom>
            <a:avLst/>
            <a:gdLst/>
            <a:ahLst/>
            <a:cxnLst/>
            <a:rect l="l" t="t" r="r" b="b"/>
            <a:pathLst>
              <a:path w="441617" h="468827">
                <a:moveTo>
                  <a:pt x="0" y="0"/>
                </a:moveTo>
                <a:lnTo>
                  <a:pt x="441617" y="0"/>
                </a:lnTo>
                <a:lnTo>
                  <a:pt x="441617" y="468827"/>
                </a:lnTo>
                <a:lnTo>
                  <a:pt x="0" y="468827"/>
                </a:lnTo>
                <a:lnTo>
                  <a:pt x="0" y="0"/>
                </a:lnTo>
                <a:close/>
              </a:path>
            </a:pathLst>
          </a:custGeom>
          <a:blipFill>
            <a:blip r:embed="rId19"/>
            <a:stretch>
              <a:fillRect/>
            </a:stretch>
          </a:blipFill>
        </p:spPr>
        <p:txBody>
          <a:bodyPr/>
          <a:lstStyle/>
          <a:p>
            <a:endParaRPr lang="en-AE"/>
          </a:p>
        </p:txBody>
      </p:sp>
      <p:sp>
        <p:nvSpPr>
          <p:cNvPr id="24" name="Freeform 24"/>
          <p:cNvSpPr/>
          <p:nvPr/>
        </p:nvSpPr>
        <p:spPr>
          <a:xfrm rot="701844">
            <a:off x="820226" y="5540831"/>
            <a:ext cx="371461" cy="360317"/>
          </a:xfrm>
          <a:custGeom>
            <a:avLst/>
            <a:gdLst/>
            <a:ahLst/>
            <a:cxnLst/>
            <a:rect l="l" t="t" r="r" b="b"/>
            <a:pathLst>
              <a:path w="371461" h="360317">
                <a:moveTo>
                  <a:pt x="0" y="0"/>
                </a:moveTo>
                <a:lnTo>
                  <a:pt x="371462" y="0"/>
                </a:lnTo>
                <a:lnTo>
                  <a:pt x="371462" y="360318"/>
                </a:lnTo>
                <a:lnTo>
                  <a:pt x="0" y="360318"/>
                </a:lnTo>
                <a:lnTo>
                  <a:pt x="0" y="0"/>
                </a:lnTo>
                <a:close/>
              </a:path>
            </a:pathLst>
          </a:custGeom>
          <a:blipFill>
            <a:blip r:embed="rId20"/>
            <a:stretch>
              <a:fillRect/>
            </a:stretch>
          </a:blipFill>
        </p:spPr>
        <p:txBody>
          <a:bodyPr/>
          <a:lstStyle/>
          <a:p>
            <a:endParaRPr lang="en-AE"/>
          </a:p>
        </p:txBody>
      </p:sp>
      <p:sp>
        <p:nvSpPr>
          <p:cNvPr id="25" name="Freeform 25"/>
          <p:cNvSpPr/>
          <p:nvPr/>
        </p:nvSpPr>
        <p:spPr>
          <a:xfrm rot="-1161710" flipH="1">
            <a:off x="250649" y="5454144"/>
            <a:ext cx="441617" cy="468827"/>
          </a:xfrm>
          <a:custGeom>
            <a:avLst/>
            <a:gdLst/>
            <a:ahLst/>
            <a:cxnLst/>
            <a:rect l="l" t="t" r="r" b="b"/>
            <a:pathLst>
              <a:path w="441617" h="468827">
                <a:moveTo>
                  <a:pt x="441617" y="0"/>
                </a:moveTo>
                <a:lnTo>
                  <a:pt x="0" y="0"/>
                </a:lnTo>
                <a:lnTo>
                  <a:pt x="0" y="468827"/>
                </a:lnTo>
                <a:lnTo>
                  <a:pt x="441617" y="468827"/>
                </a:lnTo>
                <a:lnTo>
                  <a:pt x="441617" y="0"/>
                </a:lnTo>
                <a:close/>
              </a:path>
            </a:pathLst>
          </a:custGeom>
          <a:blipFill>
            <a:blip r:embed="rId19"/>
            <a:stretch>
              <a:fillRect/>
            </a:stretch>
          </a:blipFill>
        </p:spPr>
        <p:txBody>
          <a:bodyPr/>
          <a:lstStyle/>
          <a:p>
            <a:endParaRPr lang="en-AE"/>
          </a:p>
        </p:txBody>
      </p:sp>
      <p:sp>
        <p:nvSpPr>
          <p:cNvPr id="26" name="Freeform 26"/>
          <p:cNvSpPr/>
          <p:nvPr/>
        </p:nvSpPr>
        <p:spPr>
          <a:xfrm rot="6982202">
            <a:off x="493506" y="6049184"/>
            <a:ext cx="371461" cy="360317"/>
          </a:xfrm>
          <a:custGeom>
            <a:avLst/>
            <a:gdLst/>
            <a:ahLst/>
            <a:cxnLst/>
            <a:rect l="l" t="t" r="r" b="b"/>
            <a:pathLst>
              <a:path w="371461" h="360317">
                <a:moveTo>
                  <a:pt x="0" y="0"/>
                </a:moveTo>
                <a:lnTo>
                  <a:pt x="371462" y="0"/>
                </a:lnTo>
                <a:lnTo>
                  <a:pt x="371462" y="360318"/>
                </a:lnTo>
                <a:lnTo>
                  <a:pt x="0" y="360318"/>
                </a:lnTo>
                <a:lnTo>
                  <a:pt x="0" y="0"/>
                </a:lnTo>
                <a:close/>
              </a:path>
            </a:pathLst>
          </a:custGeom>
          <a:blipFill>
            <a:blip r:embed="rId20"/>
            <a:stretch>
              <a:fillRect/>
            </a:stretch>
          </a:blipFill>
        </p:spPr>
        <p:txBody>
          <a:bodyPr/>
          <a:lstStyle/>
          <a:p>
            <a:endParaRPr lang="en-AE"/>
          </a:p>
        </p:txBody>
      </p:sp>
      <p:sp>
        <p:nvSpPr>
          <p:cNvPr id="27" name="Freeform 27"/>
          <p:cNvSpPr/>
          <p:nvPr/>
        </p:nvSpPr>
        <p:spPr>
          <a:xfrm rot="10073889">
            <a:off x="956787" y="5030070"/>
            <a:ext cx="371461" cy="360317"/>
          </a:xfrm>
          <a:custGeom>
            <a:avLst/>
            <a:gdLst/>
            <a:ahLst/>
            <a:cxnLst/>
            <a:rect l="l" t="t" r="r" b="b"/>
            <a:pathLst>
              <a:path w="371461" h="360317">
                <a:moveTo>
                  <a:pt x="0" y="0"/>
                </a:moveTo>
                <a:lnTo>
                  <a:pt x="371462" y="0"/>
                </a:lnTo>
                <a:lnTo>
                  <a:pt x="371462" y="360317"/>
                </a:lnTo>
                <a:lnTo>
                  <a:pt x="0" y="360317"/>
                </a:lnTo>
                <a:lnTo>
                  <a:pt x="0" y="0"/>
                </a:lnTo>
                <a:close/>
              </a:path>
            </a:pathLst>
          </a:custGeom>
          <a:blipFill>
            <a:blip r:embed="rId20"/>
            <a:stretch>
              <a:fillRect/>
            </a:stretch>
          </a:blipFill>
        </p:spPr>
        <p:txBody>
          <a:bodyPr/>
          <a:lstStyle/>
          <a:p>
            <a:endParaRPr lang="en-AE"/>
          </a:p>
        </p:txBody>
      </p:sp>
      <p:sp>
        <p:nvSpPr>
          <p:cNvPr id="28" name="Freeform 28"/>
          <p:cNvSpPr/>
          <p:nvPr/>
        </p:nvSpPr>
        <p:spPr>
          <a:xfrm rot="-3166473">
            <a:off x="1331106" y="5557764"/>
            <a:ext cx="460959" cy="448973"/>
          </a:xfrm>
          <a:custGeom>
            <a:avLst/>
            <a:gdLst/>
            <a:ahLst/>
            <a:cxnLst/>
            <a:rect l="l" t="t" r="r" b="b"/>
            <a:pathLst>
              <a:path w="460958" h="448973">
                <a:moveTo>
                  <a:pt x="0" y="0"/>
                </a:moveTo>
                <a:lnTo>
                  <a:pt x="460958" y="0"/>
                </a:lnTo>
                <a:lnTo>
                  <a:pt x="460958" y="448973"/>
                </a:lnTo>
                <a:lnTo>
                  <a:pt x="0" y="448973"/>
                </a:lnTo>
                <a:lnTo>
                  <a:pt x="0" y="0"/>
                </a:lnTo>
                <a:close/>
              </a:path>
            </a:pathLst>
          </a:custGeom>
          <a:blipFill>
            <a:blip r:embed="rId18"/>
            <a:stretch>
              <a:fillRect/>
            </a:stretch>
          </a:blipFill>
        </p:spPr>
        <p:txBody>
          <a:bodyPr/>
          <a:lstStyle/>
          <a:p>
            <a:endParaRPr lang="en-AE"/>
          </a:p>
        </p:txBody>
      </p:sp>
      <p:sp>
        <p:nvSpPr>
          <p:cNvPr id="29" name="Freeform 29"/>
          <p:cNvSpPr/>
          <p:nvPr/>
        </p:nvSpPr>
        <p:spPr>
          <a:xfrm>
            <a:off x="10251985" y="3645294"/>
            <a:ext cx="5211876" cy="5211876"/>
          </a:xfrm>
          <a:custGeom>
            <a:avLst/>
            <a:gdLst/>
            <a:ahLst/>
            <a:cxnLst/>
            <a:rect l="l" t="t" r="r" b="b"/>
            <a:pathLst>
              <a:path w="5211876" h="5211876">
                <a:moveTo>
                  <a:pt x="0" y="0"/>
                </a:moveTo>
                <a:lnTo>
                  <a:pt x="5211875" y="0"/>
                </a:lnTo>
                <a:lnTo>
                  <a:pt x="5211875" y="5211876"/>
                </a:lnTo>
                <a:lnTo>
                  <a:pt x="0" y="5211876"/>
                </a:lnTo>
                <a:lnTo>
                  <a:pt x="0" y="0"/>
                </a:lnTo>
                <a:close/>
              </a:path>
            </a:pathLst>
          </a:custGeom>
          <a:blipFill>
            <a:blip r:embed="rId21"/>
            <a:stretch>
              <a:fillRect/>
            </a:stretch>
          </a:blipFill>
        </p:spPr>
        <p:txBody>
          <a:bodyPr/>
          <a:lstStyle/>
          <a:p>
            <a:endParaRPr lang="en-AE"/>
          </a:p>
        </p:txBody>
      </p:sp>
      <p:sp>
        <p:nvSpPr>
          <p:cNvPr id="30" name="Freeform 30"/>
          <p:cNvSpPr/>
          <p:nvPr/>
        </p:nvSpPr>
        <p:spPr>
          <a:xfrm>
            <a:off x="12713061" y="7577940"/>
            <a:ext cx="1895664" cy="1150939"/>
          </a:xfrm>
          <a:custGeom>
            <a:avLst/>
            <a:gdLst/>
            <a:ahLst/>
            <a:cxnLst/>
            <a:rect l="l" t="t" r="r" b="b"/>
            <a:pathLst>
              <a:path w="1895664" h="1150939">
                <a:moveTo>
                  <a:pt x="0" y="0"/>
                </a:moveTo>
                <a:lnTo>
                  <a:pt x="1895664" y="0"/>
                </a:lnTo>
                <a:lnTo>
                  <a:pt x="1895664" y="1150939"/>
                </a:lnTo>
                <a:lnTo>
                  <a:pt x="0" y="1150939"/>
                </a:lnTo>
                <a:lnTo>
                  <a:pt x="0" y="0"/>
                </a:lnTo>
                <a:close/>
              </a:path>
            </a:pathLst>
          </a:custGeom>
          <a:blipFill>
            <a:blip r:embed="rId22"/>
            <a:stretch>
              <a:fillRect/>
            </a:stretch>
          </a:blipFill>
        </p:spPr>
        <p:txBody>
          <a:bodyPr/>
          <a:lstStyle/>
          <a:p>
            <a:endParaRPr lang="en-AE"/>
          </a:p>
        </p:txBody>
      </p:sp>
      <p:sp>
        <p:nvSpPr>
          <p:cNvPr id="31" name="Freeform 31"/>
          <p:cNvSpPr/>
          <p:nvPr/>
        </p:nvSpPr>
        <p:spPr>
          <a:xfrm>
            <a:off x="12750960" y="6465295"/>
            <a:ext cx="2918475" cy="912023"/>
          </a:xfrm>
          <a:custGeom>
            <a:avLst/>
            <a:gdLst/>
            <a:ahLst/>
            <a:cxnLst/>
            <a:rect l="l" t="t" r="r" b="b"/>
            <a:pathLst>
              <a:path w="2918474" h="912023">
                <a:moveTo>
                  <a:pt x="0" y="0"/>
                </a:moveTo>
                <a:lnTo>
                  <a:pt x="2918474" y="0"/>
                </a:lnTo>
                <a:lnTo>
                  <a:pt x="2918474" y="912023"/>
                </a:lnTo>
                <a:lnTo>
                  <a:pt x="0" y="912023"/>
                </a:lnTo>
                <a:lnTo>
                  <a:pt x="0" y="0"/>
                </a:lnTo>
                <a:close/>
              </a:path>
            </a:pathLst>
          </a:custGeom>
          <a:blipFill>
            <a:blip r:embed="rId23"/>
            <a:stretch>
              <a:fillRect/>
            </a:stretch>
          </a:blipFill>
        </p:spPr>
        <p:txBody>
          <a:bodyPr/>
          <a:lstStyle/>
          <a:p>
            <a:endParaRPr lang="en-AE"/>
          </a:p>
        </p:txBody>
      </p:sp>
      <p:sp>
        <p:nvSpPr>
          <p:cNvPr id="32" name="TextBox 32"/>
          <p:cNvSpPr txBox="1"/>
          <p:nvPr/>
        </p:nvSpPr>
        <p:spPr>
          <a:xfrm>
            <a:off x="-551950" y="434897"/>
            <a:ext cx="14749462" cy="1965923"/>
          </a:xfrm>
          <a:prstGeom prst="rect">
            <a:avLst/>
          </a:prstGeom>
        </p:spPr>
        <p:txBody>
          <a:bodyPr lIns="0" tIns="0" rIns="0" bIns="0" rtlCol="0" anchor="t">
            <a:spAutoFit/>
          </a:bodyPr>
          <a:lstStyle/>
          <a:p>
            <a:pPr algn="ctr">
              <a:lnSpc>
                <a:spcPts val="7840"/>
              </a:lnSpc>
            </a:pPr>
            <a:r>
              <a:rPr lang="en-US" sz="5600" spc="168" dirty="0">
                <a:solidFill>
                  <a:srgbClr val="00806C"/>
                </a:solidFill>
                <a:latin typeface="TAN Kindred"/>
              </a:rPr>
              <a:t>BULLEYES MARKETING:</a:t>
            </a:r>
          </a:p>
          <a:p>
            <a:pPr algn="ctr">
              <a:lnSpc>
                <a:spcPts val="7840"/>
              </a:lnSpc>
            </a:pPr>
            <a:endParaRPr lang="en-US" sz="5600" spc="168" dirty="0">
              <a:solidFill>
                <a:srgbClr val="00806C"/>
              </a:solidFill>
              <a:latin typeface="TAN Kindred"/>
            </a:endParaRPr>
          </a:p>
        </p:txBody>
      </p:sp>
      <p:sp>
        <p:nvSpPr>
          <p:cNvPr id="33" name="TextBox 33"/>
          <p:cNvSpPr txBox="1"/>
          <p:nvPr/>
        </p:nvSpPr>
        <p:spPr>
          <a:xfrm>
            <a:off x="1262409" y="1566389"/>
            <a:ext cx="14327865" cy="2339102"/>
          </a:xfrm>
          <a:prstGeom prst="rect">
            <a:avLst/>
          </a:prstGeom>
        </p:spPr>
        <p:txBody>
          <a:bodyPr lIns="0" tIns="0" rIns="0" bIns="0" rtlCol="0" anchor="t">
            <a:spAutoFit/>
          </a:bodyPr>
          <a:lstStyle/>
          <a:p>
            <a:pPr algn="ctr">
              <a:lnSpc>
                <a:spcPts val="4620"/>
              </a:lnSpc>
            </a:pPr>
            <a:r>
              <a:rPr lang="en-US" sz="3300" spc="33">
                <a:solidFill>
                  <a:srgbClr val="000000"/>
                </a:solidFill>
                <a:latin typeface="Josefin Sans"/>
              </a:rPr>
              <a:t>After we made sure that our website will use, we try to contact people from the different platforms to get their feedback about our solution we used 3 channels.</a:t>
            </a:r>
          </a:p>
          <a:p>
            <a:pPr algn="ctr">
              <a:lnSpc>
                <a:spcPts val="4620"/>
              </a:lnSpc>
            </a:pPr>
            <a:endParaRPr lang="en-US" sz="3300" spc="33">
              <a:solidFill>
                <a:srgbClr val="000000"/>
              </a:solidFill>
              <a:latin typeface="Josefin Sans"/>
            </a:endParaRPr>
          </a:p>
        </p:txBody>
      </p:sp>
      <p:sp>
        <p:nvSpPr>
          <p:cNvPr id="34" name="TextBox 34"/>
          <p:cNvSpPr txBox="1"/>
          <p:nvPr/>
        </p:nvSpPr>
        <p:spPr>
          <a:xfrm>
            <a:off x="3763567" y="4690335"/>
            <a:ext cx="4530424" cy="758028"/>
          </a:xfrm>
          <a:prstGeom prst="rect">
            <a:avLst/>
          </a:prstGeom>
        </p:spPr>
        <p:txBody>
          <a:bodyPr wrap="square" lIns="0" tIns="0" rIns="0" bIns="0" rtlCol="0" anchor="t">
            <a:spAutoFit/>
          </a:bodyPr>
          <a:lstStyle/>
          <a:p>
            <a:pPr algn="just">
              <a:lnSpc>
                <a:spcPts val="6552"/>
              </a:lnSpc>
            </a:pPr>
            <a:r>
              <a:rPr lang="en-US" sz="3767" spc="225" dirty="0">
                <a:solidFill>
                  <a:srgbClr val="3C5949"/>
                </a:solidFill>
                <a:latin typeface="Futura Bold"/>
              </a:rPr>
              <a:t>2. WhatsApp </a:t>
            </a:r>
          </a:p>
        </p:txBody>
      </p:sp>
      <p:sp>
        <p:nvSpPr>
          <p:cNvPr id="35" name="TextBox 35"/>
          <p:cNvSpPr txBox="1"/>
          <p:nvPr/>
        </p:nvSpPr>
        <p:spPr>
          <a:xfrm>
            <a:off x="12469155" y="3770520"/>
            <a:ext cx="3781157" cy="455446"/>
          </a:xfrm>
          <a:prstGeom prst="rect">
            <a:avLst/>
          </a:prstGeom>
        </p:spPr>
        <p:txBody>
          <a:bodyPr lIns="0" tIns="0" rIns="0" bIns="0" rtlCol="0" anchor="t">
            <a:spAutoFit/>
          </a:bodyPr>
          <a:lstStyle/>
          <a:p>
            <a:pPr algn="ctr">
              <a:lnSpc>
                <a:spcPts val="3956"/>
              </a:lnSpc>
              <a:spcBef>
                <a:spcPct val="0"/>
              </a:spcBef>
            </a:pPr>
            <a:r>
              <a:rPr lang="en-US" sz="2827" spc="84">
                <a:solidFill>
                  <a:srgbClr val="000000"/>
                </a:solidFill>
                <a:latin typeface="Gagalin"/>
              </a:rPr>
              <a:t>WHATSAPP CHANNEL</a:t>
            </a:r>
          </a:p>
        </p:txBody>
      </p:sp>
      <p:sp>
        <p:nvSpPr>
          <p:cNvPr id="36" name="TextBox 36"/>
          <p:cNvSpPr txBox="1"/>
          <p:nvPr/>
        </p:nvSpPr>
        <p:spPr>
          <a:xfrm>
            <a:off x="14943008" y="6044427"/>
            <a:ext cx="2894155" cy="398442"/>
          </a:xfrm>
          <a:prstGeom prst="rect">
            <a:avLst/>
          </a:prstGeom>
        </p:spPr>
        <p:txBody>
          <a:bodyPr lIns="0" tIns="0" rIns="0" bIns="0" rtlCol="0" anchor="t">
            <a:spAutoFit/>
          </a:bodyPr>
          <a:lstStyle/>
          <a:p>
            <a:pPr algn="ctr">
              <a:lnSpc>
                <a:spcPts val="3460"/>
              </a:lnSpc>
              <a:spcBef>
                <a:spcPct val="0"/>
              </a:spcBef>
            </a:pPr>
            <a:r>
              <a:rPr lang="en-US" sz="2471" spc="75">
                <a:solidFill>
                  <a:srgbClr val="000000"/>
                </a:solidFill>
                <a:latin typeface="Gagalin"/>
              </a:rPr>
              <a:t>INSTAGRAM CHANNEL</a:t>
            </a:r>
          </a:p>
        </p:txBody>
      </p:sp>
      <p:sp>
        <p:nvSpPr>
          <p:cNvPr id="37" name="TextBox 37"/>
          <p:cNvSpPr txBox="1"/>
          <p:nvPr/>
        </p:nvSpPr>
        <p:spPr>
          <a:xfrm>
            <a:off x="13686821" y="8671728"/>
            <a:ext cx="3471040" cy="376385"/>
          </a:xfrm>
          <a:prstGeom prst="rect">
            <a:avLst/>
          </a:prstGeom>
        </p:spPr>
        <p:txBody>
          <a:bodyPr wrap="square" lIns="0" tIns="0" rIns="0" bIns="0" rtlCol="0" anchor="t">
            <a:spAutoFit/>
          </a:bodyPr>
          <a:lstStyle/>
          <a:p>
            <a:pPr algn="ctr">
              <a:lnSpc>
                <a:spcPts val="3303"/>
              </a:lnSpc>
              <a:spcBef>
                <a:spcPct val="0"/>
              </a:spcBef>
            </a:pPr>
            <a:r>
              <a:rPr lang="en-US" sz="2359" spc="71" dirty="0">
                <a:solidFill>
                  <a:srgbClr val="000000"/>
                </a:solidFill>
                <a:latin typeface="Gagalin"/>
              </a:rPr>
              <a:t>FACE TO FACE CHANNEL</a:t>
            </a:r>
          </a:p>
        </p:txBody>
      </p:sp>
      <p:sp>
        <p:nvSpPr>
          <p:cNvPr id="38" name="TextBox 38"/>
          <p:cNvSpPr txBox="1"/>
          <p:nvPr/>
        </p:nvSpPr>
        <p:spPr>
          <a:xfrm>
            <a:off x="2878979" y="3907876"/>
            <a:ext cx="5235368" cy="758028"/>
          </a:xfrm>
          <a:prstGeom prst="rect">
            <a:avLst/>
          </a:prstGeom>
        </p:spPr>
        <p:txBody>
          <a:bodyPr wrap="square" lIns="0" tIns="0" rIns="0" bIns="0" rtlCol="0" anchor="t">
            <a:spAutoFit/>
          </a:bodyPr>
          <a:lstStyle/>
          <a:p>
            <a:pPr algn="just">
              <a:lnSpc>
                <a:spcPts val="6552"/>
              </a:lnSpc>
            </a:pPr>
            <a:r>
              <a:rPr lang="en-US" sz="3767" spc="225" dirty="0">
                <a:solidFill>
                  <a:srgbClr val="3C5949"/>
                </a:solidFill>
                <a:latin typeface="Futura Bold"/>
              </a:rPr>
              <a:t>1. Face to face </a:t>
            </a:r>
          </a:p>
        </p:txBody>
      </p:sp>
      <p:sp>
        <p:nvSpPr>
          <p:cNvPr id="39" name="TextBox 39"/>
          <p:cNvSpPr txBox="1"/>
          <p:nvPr/>
        </p:nvSpPr>
        <p:spPr>
          <a:xfrm>
            <a:off x="4772002" y="5451715"/>
            <a:ext cx="4338991" cy="758028"/>
          </a:xfrm>
          <a:prstGeom prst="rect">
            <a:avLst/>
          </a:prstGeom>
        </p:spPr>
        <p:txBody>
          <a:bodyPr wrap="square" lIns="0" tIns="0" rIns="0" bIns="0" rtlCol="0" anchor="t">
            <a:spAutoFit/>
          </a:bodyPr>
          <a:lstStyle/>
          <a:p>
            <a:pPr algn="just">
              <a:lnSpc>
                <a:spcPts val="6552"/>
              </a:lnSpc>
            </a:pPr>
            <a:r>
              <a:rPr lang="en-US" sz="3767" spc="225" dirty="0">
                <a:solidFill>
                  <a:srgbClr val="3C5949"/>
                </a:solidFill>
                <a:latin typeface="Futura Bold"/>
              </a:rPr>
              <a:t>3. Instagram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28"/>
                                        </p:tgtEl>
                                        <p:attrNameLst>
                                          <p:attrName>r</p:attrName>
                                        </p:attrNameLst>
                                      </p:cBhvr>
                                    </p:animRot>
                                    <p:animRot by="-240000">
                                      <p:cBhvr>
                                        <p:cTn id="13" dur="200" fill="hold">
                                          <p:stCondLst>
                                            <p:cond delay="200"/>
                                          </p:stCondLst>
                                        </p:cTn>
                                        <p:tgtEl>
                                          <p:spTgt spid="28"/>
                                        </p:tgtEl>
                                        <p:attrNameLst>
                                          <p:attrName>r</p:attrName>
                                        </p:attrNameLst>
                                      </p:cBhvr>
                                    </p:animRot>
                                    <p:animRot by="240000">
                                      <p:cBhvr>
                                        <p:cTn id="14" dur="200" fill="hold">
                                          <p:stCondLst>
                                            <p:cond delay="400"/>
                                          </p:stCondLst>
                                        </p:cTn>
                                        <p:tgtEl>
                                          <p:spTgt spid="28"/>
                                        </p:tgtEl>
                                        <p:attrNameLst>
                                          <p:attrName>r</p:attrName>
                                        </p:attrNameLst>
                                      </p:cBhvr>
                                    </p:animRot>
                                    <p:animRot by="-240000">
                                      <p:cBhvr>
                                        <p:cTn id="15" dur="200" fill="hold">
                                          <p:stCondLst>
                                            <p:cond delay="600"/>
                                          </p:stCondLst>
                                        </p:cTn>
                                        <p:tgtEl>
                                          <p:spTgt spid="28"/>
                                        </p:tgtEl>
                                        <p:attrNameLst>
                                          <p:attrName>r</p:attrName>
                                        </p:attrNameLst>
                                      </p:cBhvr>
                                    </p:animRot>
                                    <p:animRot by="120000">
                                      <p:cBhvr>
                                        <p:cTn id="16" dur="200" fill="hold">
                                          <p:stCondLst>
                                            <p:cond delay="800"/>
                                          </p:stCondLst>
                                        </p:cTn>
                                        <p:tgtEl>
                                          <p:spTgt spid="28"/>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21"/>
                                        </p:tgtEl>
                                        <p:attrNameLst>
                                          <p:attrName>r</p:attrName>
                                        </p:attrNameLst>
                                      </p:cBhvr>
                                    </p:animRot>
                                    <p:animRot by="-240000">
                                      <p:cBhvr>
                                        <p:cTn id="19" dur="200" fill="hold">
                                          <p:stCondLst>
                                            <p:cond delay="200"/>
                                          </p:stCondLst>
                                        </p:cTn>
                                        <p:tgtEl>
                                          <p:spTgt spid="21"/>
                                        </p:tgtEl>
                                        <p:attrNameLst>
                                          <p:attrName>r</p:attrName>
                                        </p:attrNameLst>
                                      </p:cBhvr>
                                    </p:animRot>
                                    <p:animRot by="240000">
                                      <p:cBhvr>
                                        <p:cTn id="20" dur="200" fill="hold">
                                          <p:stCondLst>
                                            <p:cond delay="400"/>
                                          </p:stCondLst>
                                        </p:cTn>
                                        <p:tgtEl>
                                          <p:spTgt spid="21"/>
                                        </p:tgtEl>
                                        <p:attrNameLst>
                                          <p:attrName>r</p:attrName>
                                        </p:attrNameLst>
                                      </p:cBhvr>
                                    </p:animRot>
                                    <p:animRot by="-240000">
                                      <p:cBhvr>
                                        <p:cTn id="21" dur="200" fill="hold">
                                          <p:stCondLst>
                                            <p:cond delay="600"/>
                                          </p:stCondLst>
                                        </p:cTn>
                                        <p:tgtEl>
                                          <p:spTgt spid="21"/>
                                        </p:tgtEl>
                                        <p:attrNameLst>
                                          <p:attrName>r</p:attrName>
                                        </p:attrNameLst>
                                      </p:cBhvr>
                                    </p:animRot>
                                    <p:animRot by="120000">
                                      <p:cBhvr>
                                        <p:cTn id="22" dur="200" fill="hold">
                                          <p:stCondLst>
                                            <p:cond delay="800"/>
                                          </p:stCondLst>
                                        </p:cTn>
                                        <p:tgtEl>
                                          <p:spTgt spid="21"/>
                                        </p:tgtEl>
                                        <p:attrNameLst>
                                          <p:attrName>r</p:attrName>
                                        </p:attrNameLst>
                                      </p:cBhvr>
                                    </p:animRot>
                                  </p:childTnLst>
                                </p:cTn>
                              </p:par>
                              <p:par>
                                <p:cTn id="23" presetID="32" presetClass="emph" presetSubtype="0" fill="hold" grpId="0" nodeType="withEffect">
                                  <p:stCondLst>
                                    <p:cond delay="0"/>
                                  </p:stCondLst>
                                  <p:childTnLst>
                                    <p:animRot by="120000">
                                      <p:cBhvr>
                                        <p:cTn id="24" dur="100" fill="hold">
                                          <p:stCondLst>
                                            <p:cond delay="0"/>
                                          </p:stCondLst>
                                        </p:cTn>
                                        <p:tgtEl>
                                          <p:spTgt spid="22"/>
                                        </p:tgtEl>
                                        <p:attrNameLst>
                                          <p:attrName>r</p:attrName>
                                        </p:attrNameLst>
                                      </p:cBhvr>
                                    </p:animRot>
                                    <p:animRot by="-240000">
                                      <p:cBhvr>
                                        <p:cTn id="25" dur="200" fill="hold">
                                          <p:stCondLst>
                                            <p:cond delay="200"/>
                                          </p:stCondLst>
                                        </p:cTn>
                                        <p:tgtEl>
                                          <p:spTgt spid="22"/>
                                        </p:tgtEl>
                                        <p:attrNameLst>
                                          <p:attrName>r</p:attrName>
                                        </p:attrNameLst>
                                      </p:cBhvr>
                                    </p:animRot>
                                    <p:animRot by="240000">
                                      <p:cBhvr>
                                        <p:cTn id="26" dur="200" fill="hold">
                                          <p:stCondLst>
                                            <p:cond delay="400"/>
                                          </p:stCondLst>
                                        </p:cTn>
                                        <p:tgtEl>
                                          <p:spTgt spid="22"/>
                                        </p:tgtEl>
                                        <p:attrNameLst>
                                          <p:attrName>r</p:attrName>
                                        </p:attrNameLst>
                                      </p:cBhvr>
                                    </p:animRot>
                                    <p:animRot by="-240000">
                                      <p:cBhvr>
                                        <p:cTn id="27" dur="200" fill="hold">
                                          <p:stCondLst>
                                            <p:cond delay="600"/>
                                          </p:stCondLst>
                                        </p:cTn>
                                        <p:tgtEl>
                                          <p:spTgt spid="22"/>
                                        </p:tgtEl>
                                        <p:attrNameLst>
                                          <p:attrName>r</p:attrName>
                                        </p:attrNameLst>
                                      </p:cBhvr>
                                    </p:animRot>
                                    <p:animRot by="120000">
                                      <p:cBhvr>
                                        <p:cTn id="28" dur="200" fill="hold">
                                          <p:stCondLst>
                                            <p:cond delay="800"/>
                                          </p:stCondLst>
                                        </p:cTn>
                                        <p:tgtEl>
                                          <p:spTgt spid="22"/>
                                        </p:tgtEl>
                                        <p:attrNameLst>
                                          <p:attrName>r</p:attrName>
                                        </p:attrNameLst>
                                      </p:cBhvr>
                                    </p:animRot>
                                  </p:childTnLst>
                                </p:cTn>
                              </p:par>
                              <p:par>
                                <p:cTn id="29" presetID="32" presetClass="emph" presetSubtype="0" fill="hold" grpId="0" nodeType="withEffect">
                                  <p:stCondLst>
                                    <p:cond delay="0"/>
                                  </p:stCondLst>
                                  <p:childTnLst>
                                    <p:animRot by="120000">
                                      <p:cBhvr>
                                        <p:cTn id="30" dur="100" fill="hold">
                                          <p:stCondLst>
                                            <p:cond delay="0"/>
                                          </p:stCondLst>
                                        </p:cTn>
                                        <p:tgtEl>
                                          <p:spTgt spid="25"/>
                                        </p:tgtEl>
                                        <p:attrNameLst>
                                          <p:attrName>r</p:attrName>
                                        </p:attrNameLst>
                                      </p:cBhvr>
                                    </p:animRot>
                                    <p:animRot by="-240000">
                                      <p:cBhvr>
                                        <p:cTn id="31" dur="200" fill="hold">
                                          <p:stCondLst>
                                            <p:cond delay="200"/>
                                          </p:stCondLst>
                                        </p:cTn>
                                        <p:tgtEl>
                                          <p:spTgt spid="25"/>
                                        </p:tgtEl>
                                        <p:attrNameLst>
                                          <p:attrName>r</p:attrName>
                                        </p:attrNameLst>
                                      </p:cBhvr>
                                    </p:animRot>
                                    <p:animRot by="240000">
                                      <p:cBhvr>
                                        <p:cTn id="32" dur="200" fill="hold">
                                          <p:stCondLst>
                                            <p:cond delay="400"/>
                                          </p:stCondLst>
                                        </p:cTn>
                                        <p:tgtEl>
                                          <p:spTgt spid="25"/>
                                        </p:tgtEl>
                                        <p:attrNameLst>
                                          <p:attrName>r</p:attrName>
                                        </p:attrNameLst>
                                      </p:cBhvr>
                                    </p:animRot>
                                    <p:animRot by="-240000">
                                      <p:cBhvr>
                                        <p:cTn id="33" dur="200" fill="hold">
                                          <p:stCondLst>
                                            <p:cond delay="600"/>
                                          </p:stCondLst>
                                        </p:cTn>
                                        <p:tgtEl>
                                          <p:spTgt spid="25"/>
                                        </p:tgtEl>
                                        <p:attrNameLst>
                                          <p:attrName>r</p:attrName>
                                        </p:attrNameLst>
                                      </p:cBhvr>
                                    </p:animRot>
                                    <p:animRot by="120000">
                                      <p:cBhvr>
                                        <p:cTn id="34" dur="200" fill="hold">
                                          <p:stCondLst>
                                            <p:cond delay="800"/>
                                          </p:stCondLst>
                                        </p:cTn>
                                        <p:tgtEl>
                                          <p:spTgt spid="25"/>
                                        </p:tgtEl>
                                        <p:attrNameLst>
                                          <p:attrName>r</p:attrName>
                                        </p:attrNameLst>
                                      </p:cBhvr>
                                    </p:animRot>
                                  </p:childTnLst>
                                </p:cTn>
                              </p:par>
                              <p:par>
                                <p:cTn id="35" presetID="32" presetClass="emph" presetSubtype="0" fill="hold" grpId="0" nodeType="withEffect">
                                  <p:stCondLst>
                                    <p:cond delay="0"/>
                                  </p:stCondLst>
                                  <p:childTnLst>
                                    <p:animRot by="120000">
                                      <p:cBhvr>
                                        <p:cTn id="36" dur="100" fill="hold">
                                          <p:stCondLst>
                                            <p:cond delay="0"/>
                                          </p:stCondLst>
                                        </p:cTn>
                                        <p:tgtEl>
                                          <p:spTgt spid="8"/>
                                        </p:tgtEl>
                                        <p:attrNameLst>
                                          <p:attrName>r</p:attrName>
                                        </p:attrNameLst>
                                      </p:cBhvr>
                                    </p:animRot>
                                    <p:animRot by="-240000">
                                      <p:cBhvr>
                                        <p:cTn id="37" dur="200" fill="hold">
                                          <p:stCondLst>
                                            <p:cond delay="200"/>
                                          </p:stCondLst>
                                        </p:cTn>
                                        <p:tgtEl>
                                          <p:spTgt spid="8"/>
                                        </p:tgtEl>
                                        <p:attrNameLst>
                                          <p:attrName>r</p:attrName>
                                        </p:attrNameLst>
                                      </p:cBhvr>
                                    </p:animRot>
                                    <p:animRot by="240000">
                                      <p:cBhvr>
                                        <p:cTn id="38" dur="200" fill="hold">
                                          <p:stCondLst>
                                            <p:cond delay="400"/>
                                          </p:stCondLst>
                                        </p:cTn>
                                        <p:tgtEl>
                                          <p:spTgt spid="8"/>
                                        </p:tgtEl>
                                        <p:attrNameLst>
                                          <p:attrName>r</p:attrName>
                                        </p:attrNameLst>
                                      </p:cBhvr>
                                    </p:animRot>
                                    <p:animRot by="-240000">
                                      <p:cBhvr>
                                        <p:cTn id="39" dur="200" fill="hold">
                                          <p:stCondLst>
                                            <p:cond delay="600"/>
                                          </p:stCondLst>
                                        </p:cTn>
                                        <p:tgtEl>
                                          <p:spTgt spid="8"/>
                                        </p:tgtEl>
                                        <p:attrNameLst>
                                          <p:attrName>r</p:attrName>
                                        </p:attrNameLst>
                                      </p:cBhvr>
                                    </p:animRot>
                                    <p:animRot by="120000">
                                      <p:cBhvr>
                                        <p:cTn id="40" dur="200" fill="hold">
                                          <p:stCondLst>
                                            <p:cond delay="800"/>
                                          </p:stCondLst>
                                        </p:cTn>
                                        <p:tgtEl>
                                          <p:spTgt spid="8"/>
                                        </p:tgtEl>
                                        <p:attrNameLst>
                                          <p:attrName>r</p:attrName>
                                        </p:attrNameLst>
                                      </p:cBhvr>
                                    </p:animRot>
                                  </p:childTnLst>
                                </p:cTn>
                              </p:par>
                              <p:par>
                                <p:cTn id="41" presetID="32" presetClass="emph" presetSubtype="0" fill="hold" grpId="0" nodeType="withEffect">
                                  <p:stCondLst>
                                    <p:cond delay="0"/>
                                  </p:stCondLst>
                                  <p:childTnLst>
                                    <p:animRot by="120000">
                                      <p:cBhvr>
                                        <p:cTn id="42" dur="100" fill="hold">
                                          <p:stCondLst>
                                            <p:cond delay="0"/>
                                          </p:stCondLst>
                                        </p:cTn>
                                        <p:tgtEl>
                                          <p:spTgt spid="11"/>
                                        </p:tgtEl>
                                        <p:attrNameLst>
                                          <p:attrName>r</p:attrName>
                                        </p:attrNameLst>
                                      </p:cBhvr>
                                    </p:animRot>
                                    <p:animRot by="-240000">
                                      <p:cBhvr>
                                        <p:cTn id="43" dur="200" fill="hold">
                                          <p:stCondLst>
                                            <p:cond delay="200"/>
                                          </p:stCondLst>
                                        </p:cTn>
                                        <p:tgtEl>
                                          <p:spTgt spid="11"/>
                                        </p:tgtEl>
                                        <p:attrNameLst>
                                          <p:attrName>r</p:attrName>
                                        </p:attrNameLst>
                                      </p:cBhvr>
                                    </p:animRot>
                                    <p:animRot by="240000">
                                      <p:cBhvr>
                                        <p:cTn id="44" dur="200" fill="hold">
                                          <p:stCondLst>
                                            <p:cond delay="400"/>
                                          </p:stCondLst>
                                        </p:cTn>
                                        <p:tgtEl>
                                          <p:spTgt spid="11"/>
                                        </p:tgtEl>
                                        <p:attrNameLst>
                                          <p:attrName>r</p:attrName>
                                        </p:attrNameLst>
                                      </p:cBhvr>
                                    </p:animRot>
                                    <p:animRot by="-240000">
                                      <p:cBhvr>
                                        <p:cTn id="45" dur="200" fill="hold">
                                          <p:stCondLst>
                                            <p:cond delay="600"/>
                                          </p:stCondLst>
                                        </p:cTn>
                                        <p:tgtEl>
                                          <p:spTgt spid="11"/>
                                        </p:tgtEl>
                                        <p:attrNameLst>
                                          <p:attrName>r</p:attrName>
                                        </p:attrNameLst>
                                      </p:cBhvr>
                                    </p:animRot>
                                    <p:animRot by="120000">
                                      <p:cBhvr>
                                        <p:cTn id="46" dur="200" fill="hold">
                                          <p:stCondLst>
                                            <p:cond delay="800"/>
                                          </p:stCondLst>
                                        </p:cTn>
                                        <p:tgtEl>
                                          <p:spTgt spid="11"/>
                                        </p:tgtEl>
                                        <p:attrNameLst>
                                          <p:attrName>r</p:attrName>
                                        </p:attrNameLst>
                                      </p:cBhvr>
                                    </p:animRot>
                                  </p:childTnLst>
                                </p:cTn>
                              </p:par>
                              <p:par>
                                <p:cTn id="47" presetID="32" presetClass="emph" presetSubtype="0" fill="hold" grpId="0" nodeType="withEffect">
                                  <p:stCondLst>
                                    <p:cond delay="0"/>
                                  </p:stCondLst>
                                  <p:childTnLst>
                                    <p:animRot by="120000">
                                      <p:cBhvr>
                                        <p:cTn id="48" dur="100" fill="hold">
                                          <p:stCondLst>
                                            <p:cond delay="0"/>
                                          </p:stCondLst>
                                        </p:cTn>
                                        <p:tgtEl>
                                          <p:spTgt spid="14"/>
                                        </p:tgtEl>
                                        <p:attrNameLst>
                                          <p:attrName>r</p:attrName>
                                        </p:attrNameLst>
                                      </p:cBhvr>
                                    </p:animRot>
                                    <p:animRot by="-240000">
                                      <p:cBhvr>
                                        <p:cTn id="49" dur="200" fill="hold">
                                          <p:stCondLst>
                                            <p:cond delay="200"/>
                                          </p:stCondLst>
                                        </p:cTn>
                                        <p:tgtEl>
                                          <p:spTgt spid="14"/>
                                        </p:tgtEl>
                                        <p:attrNameLst>
                                          <p:attrName>r</p:attrName>
                                        </p:attrNameLst>
                                      </p:cBhvr>
                                    </p:animRot>
                                    <p:animRot by="240000">
                                      <p:cBhvr>
                                        <p:cTn id="50" dur="200" fill="hold">
                                          <p:stCondLst>
                                            <p:cond delay="400"/>
                                          </p:stCondLst>
                                        </p:cTn>
                                        <p:tgtEl>
                                          <p:spTgt spid="14"/>
                                        </p:tgtEl>
                                        <p:attrNameLst>
                                          <p:attrName>r</p:attrName>
                                        </p:attrNameLst>
                                      </p:cBhvr>
                                    </p:animRot>
                                    <p:animRot by="-240000">
                                      <p:cBhvr>
                                        <p:cTn id="51" dur="200" fill="hold">
                                          <p:stCondLst>
                                            <p:cond delay="600"/>
                                          </p:stCondLst>
                                        </p:cTn>
                                        <p:tgtEl>
                                          <p:spTgt spid="14"/>
                                        </p:tgtEl>
                                        <p:attrNameLst>
                                          <p:attrName>r</p:attrName>
                                        </p:attrNameLst>
                                      </p:cBhvr>
                                    </p:animRot>
                                    <p:animRot by="120000">
                                      <p:cBhvr>
                                        <p:cTn id="52" dur="200" fill="hold">
                                          <p:stCondLst>
                                            <p:cond delay="800"/>
                                          </p:stCondLst>
                                        </p:cTn>
                                        <p:tgtEl>
                                          <p:spTgt spid="14"/>
                                        </p:tgtEl>
                                        <p:attrNameLst>
                                          <p:attrName>r</p:attrName>
                                        </p:attrNameLst>
                                      </p:cBhvr>
                                    </p:animRot>
                                  </p:childTnLst>
                                </p:cTn>
                              </p:par>
                              <p:par>
                                <p:cTn id="53" presetID="32" presetClass="emph" presetSubtype="0" fill="hold" grpId="0" nodeType="withEffect">
                                  <p:stCondLst>
                                    <p:cond delay="0"/>
                                  </p:stCondLst>
                                  <p:childTnLst>
                                    <p:animRot by="120000">
                                      <p:cBhvr>
                                        <p:cTn id="54" dur="100" fill="hold">
                                          <p:stCondLst>
                                            <p:cond delay="0"/>
                                          </p:stCondLst>
                                        </p:cTn>
                                        <p:tgtEl>
                                          <p:spTgt spid="15"/>
                                        </p:tgtEl>
                                        <p:attrNameLst>
                                          <p:attrName>r</p:attrName>
                                        </p:attrNameLst>
                                      </p:cBhvr>
                                    </p:animRot>
                                    <p:animRot by="-240000">
                                      <p:cBhvr>
                                        <p:cTn id="55" dur="200" fill="hold">
                                          <p:stCondLst>
                                            <p:cond delay="200"/>
                                          </p:stCondLst>
                                        </p:cTn>
                                        <p:tgtEl>
                                          <p:spTgt spid="15"/>
                                        </p:tgtEl>
                                        <p:attrNameLst>
                                          <p:attrName>r</p:attrName>
                                        </p:attrNameLst>
                                      </p:cBhvr>
                                    </p:animRot>
                                    <p:animRot by="240000">
                                      <p:cBhvr>
                                        <p:cTn id="56" dur="200" fill="hold">
                                          <p:stCondLst>
                                            <p:cond delay="400"/>
                                          </p:stCondLst>
                                        </p:cTn>
                                        <p:tgtEl>
                                          <p:spTgt spid="15"/>
                                        </p:tgtEl>
                                        <p:attrNameLst>
                                          <p:attrName>r</p:attrName>
                                        </p:attrNameLst>
                                      </p:cBhvr>
                                    </p:animRot>
                                    <p:animRot by="-240000">
                                      <p:cBhvr>
                                        <p:cTn id="57" dur="200" fill="hold">
                                          <p:stCondLst>
                                            <p:cond delay="600"/>
                                          </p:stCondLst>
                                        </p:cTn>
                                        <p:tgtEl>
                                          <p:spTgt spid="15"/>
                                        </p:tgtEl>
                                        <p:attrNameLst>
                                          <p:attrName>r</p:attrName>
                                        </p:attrNameLst>
                                      </p:cBhvr>
                                    </p:animRot>
                                    <p:animRot by="120000">
                                      <p:cBhvr>
                                        <p:cTn id="58" dur="200" fill="hold">
                                          <p:stCondLst>
                                            <p:cond delay="800"/>
                                          </p:stCondLst>
                                        </p:cTn>
                                        <p:tgtEl>
                                          <p:spTgt spid="15"/>
                                        </p:tgtEl>
                                        <p:attrNameLst>
                                          <p:attrName>r</p:attrName>
                                        </p:attrNameLst>
                                      </p:cBhvr>
                                    </p:animRot>
                                  </p:childTnLst>
                                </p:cTn>
                              </p:par>
                              <p:par>
                                <p:cTn id="59" presetID="32" presetClass="emph" presetSubtype="0" fill="hold" grpId="0" nodeType="withEffect">
                                  <p:stCondLst>
                                    <p:cond delay="0"/>
                                  </p:stCondLst>
                                  <p:childTnLst>
                                    <p:animRot by="120000">
                                      <p:cBhvr>
                                        <p:cTn id="60" dur="100" fill="hold">
                                          <p:stCondLst>
                                            <p:cond delay="0"/>
                                          </p:stCondLst>
                                        </p:cTn>
                                        <p:tgtEl>
                                          <p:spTgt spid="9"/>
                                        </p:tgtEl>
                                        <p:attrNameLst>
                                          <p:attrName>r</p:attrName>
                                        </p:attrNameLst>
                                      </p:cBhvr>
                                    </p:animRot>
                                    <p:animRot by="-240000">
                                      <p:cBhvr>
                                        <p:cTn id="61" dur="200" fill="hold">
                                          <p:stCondLst>
                                            <p:cond delay="200"/>
                                          </p:stCondLst>
                                        </p:cTn>
                                        <p:tgtEl>
                                          <p:spTgt spid="9"/>
                                        </p:tgtEl>
                                        <p:attrNameLst>
                                          <p:attrName>r</p:attrName>
                                        </p:attrNameLst>
                                      </p:cBhvr>
                                    </p:animRot>
                                    <p:animRot by="240000">
                                      <p:cBhvr>
                                        <p:cTn id="62" dur="200" fill="hold">
                                          <p:stCondLst>
                                            <p:cond delay="400"/>
                                          </p:stCondLst>
                                        </p:cTn>
                                        <p:tgtEl>
                                          <p:spTgt spid="9"/>
                                        </p:tgtEl>
                                        <p:attrNameLst>
                                          <p:attrName>r</p:attrName>
                                        </p:attrNameLst>
                                      </p:cBhvr>
                                    </p:animRot>
                                    <p:animRot by="-240000">
                                      <p:cBhvr>
                                        <p:cTn id="63" dur="200" fill="hold">
                                          <p:stCondLst>
                                            <p:cond delay="600"/>
                                          </p:stCondLst>
                                        </p:cTn>
                                        <p:tgtEl>
                                          <p:spTgt spid="9"/>
                                        </p:tgtEl>
                                        <p:attrNameLst>
                                          <p:attrName>r</p:attrName>
                                        </p:attrNameLst>
                                      </p:cBhvr>
                                    </p:animRot>
                                    <p:animRot by="120000">
                                      <p:cBhvr>
                                        <p:cTn id="64" dur="200" fill="hold">
                                          <p:stCondLst>
                                            <p:cond delay="800"/>
                                          </p:stCondLst>
                                        </p:cTn>
                                        <p:tgtEl>
                                          <p:spTgt spid="9"/>
                                        </p:tgtEl>
                                        <p:attrNameLst>
                                          <p:attrName>r</p:attrName>
                                        </p:attrNameLst>
                                      </p:cBhvr>
                                    </p:animRot>
                                  </p:childTnLst>
                                </p:cTn>
                              </p:par>
                              <p:par>
                                <p:cTn id="65" presetID="32" presetClass="emph" presetSubtype="0" fill="hold" grpId="0" nodeType="withEffect">
                                  <p:stCondLst>
                                    <p:cond delay="0"/>
                                  </p:stCondLst>
                                  <p:childTnLst>
                                    <p:animRot by="120000">
                                      <p:cBhvr>
                                        <p:cTn id="66" dur="100" fill="hold">
                                          <p:stCondLst>
                                            <p:cond delay="0"/>
                                          </p:stCondLst>
                                        </p:cTn>
                                        <p:tgtEl>
                                          <p:spTgt spid="10"/>
                                        </p:tgtEl>
                                        <p:attrNameLst>
                                          <p:attrName>r</p:attrName>
                                        </p:attrNameLst>
                                      </p:cBhvr>
                                    </p:animRot>
                                    <p:animRot by="-240000">
                                      <p:cBhvr>
                                        <p:cTn id="67" dur="200" fill="hold">
                                          <p:stCondLst>
                                            <p:cond delay="200"/>
                                          </p:stCondLst>
                                        </p:cTn>
                                        <p:tgtEl>
                                          <p:spTgt spid="10"/>
                                        </p:tgtEl>
                                        <p:attrNameLst>
                                          <p:attrName>r</p:attrName>
                                        </p:attrNameLst>
                                      </p:cBhvr>
                                    </p:animRot>
                                    <p:animRot by="240000">
                                      <p:cBhvr>
                                        <p:cTn id="68" dur="200" fill="hold">
                                          <p:stCondLst>
                                            <p:cond delay="400"/>
                                          </p:stCondLst>
                                        </p:cTn>
                                        <p:tgtEl>
                                          <p:spTgt spid="10"/>
                                        </p:tgtEl>
                                        <p:attrNameLst>
                                          <p:attrName>r</p:attrName>
                                        </p:attrNameLst>
                                      </p:cBhvr>
                                    </p:animRot>
                                    <p:animRot by="-240000">
                                      <p:cBhvr>
                                        <p:cTn id="69" dur="200" fill="hold">
                                          <p:stCondLst>
                                            <p:cond delay="600"/>
                                          </p:stCondLst>
                                        </p:cTn>
                                        <p:tgtEl>
                                          <p:spTgt spid="10"/>
                                        </p:tgtEl>
                                        <p:attrNameLst>
                                          <p:attrName>r</p:attrName>
                                        </p:attrNameLst>
                                      </p:cBhvr>
                                    </p:animRot>
                                    <p:animRot by="120000">
                                      <p:cBhvr>
                                        <p:cTn id="70" dur="200" fill="hold">
                                          <p:stCondLst>
                                            <p:cond delay="800"/>
                                          </p:stCondLst>
                                        </p:cTn>
                                        <p:tgtEl>
                                          <p:spTgt spid="10"/>
                                        </p:tgtEl>
                                        <p:attrNameLst>
                                          <p:attrName>r</p:attrName>
                                        </p:attrNameLst>
                                      </p:cBhvr>
                                    </p:animRot>
                                  </p:childTnLst>
                                </p:cTn>
                              </p:par>
                              <p:par>
                                <p:cTn id="71" presetID="32" presetClass="emph" presetSubtype="0" fill="hold" grpId="0" nodeType="withEffect">
                                  <p:stCondLst>
                                    <p:cond delay="0"/>
                                  </p:stCondLst>
                                  <p:childTnLst>
                                    <p:animRot by="120000">
                                      <p:cBhvr>
                                        <p:cTn id="72" dur="100" fill="hold">
                                          <p:stCondLst>
                                            <p:cond delay="0"/>
                                          </p:stCondLst>
                                        </p:cTn>
                                        <p:tgtEl>
                                          <p:spTgt spid="13"/>
                                        </p:tgtEl>
                                        <p:attrNameLst>
                                          <p:attrName>r</p:attrName>
                                        </p:attrNameLst>
                                      </p:cBhvr>
                                    </p:animRot>
                                    <p:animRot by="-240000">
                                      <p:cBhvr>
                                        <p:cTn id="73" dur="200" fill="hold">
                                          <p:stCondLst>
                                            <p:cond delay="200"/>
                                          </p:stCondLst>
                                        </p:cTn>
                                        <p:tgtEl>
                                          <p:spTgt spid="13"/>
                                        </p:tgtEl>
                                        <p:attrNameLst>
                                          <p:attrName>r</p:attrName>
                                        </p:attrNameLst>
                                      </p:cBhvr>
                                    </p:animRot>
                                    <p:animRot by="240000">
                                      <p:cBhvr>
                                        <p:cTn id="74" dur="200" fill="hold">
                                          <p:stCondLst>
                                            <p:cond delay="400"/>
                                          </p:stCondLst>
                                        </p:cTn>
                                        <p:tgtEl>
                                          <p:spTgt spid="13"/>
                                        </p:tgtEl>
                                        <p:attrNameLst>
                                          <p:attrName>r</p:attrName>
                                        </p:attrNameLst>
                                      </p:cBhvr>
                                    </p:animRot>
                                    <p:animRot by="-240000">
                                      <p:cBhvr>
                                        <p:cTn id="75" dur="200" fill="hold">
                                          <p:stCondLst>
                                            <p:cond delay="600"/>
                                          </p:stCondLst>
                                        </p:cTn>
                                        <p:tgtEl>
                                          <p:spTgt spid="13"/>
                                        </p:tgtEl>
                                        <p:attrNameLst>
                                          <p:attrName>r</p:attrName>
                                        </p:attrNameLst>
                                      </p:cBhvr>
                                    </p:animRot>
                                    <p:animRot by="120000">
                                      <p:cBhvr>
                                        <p:cTn id="76" dur="200" fill="hold">
                                          <p:stCondLst>
                                            <p:cond delay="800"/>
                                          </p:stCondLst>
                                        </p:cTn>
                                        <p:tgtEl>
                                          <p:spTgt spid="13"/>
                                        </p:tgtEl>
                                        <p:attrNameLst>
                                          <p:attrName>r</p:attrName>
                                        </p:attrNameLst>
                                      </p:cBhvr>
                                    </p:animRot>
                                  </p:childTnLst>
                                </p:cTn>
                              </p:par>
                              <p:par>
                                <p:cTn id="77" presetID="26" presetClass="emph" presetSubtype="0" fill="hold" grpId="0" nodeType="withEffect">
                                  <p:stCondLst>
                                    <p:cond delay="0"/>
                                  </p:stCondLst>
                                  <p:childTnLst>
                                    <p:animEffect transition="out" filter="fade">
                                      <p:cBhvr>
                                        <p:cTn id="78" dur="500" tmFilter="0, 0; .2, .5; .8, .5; 1, 0"/>
                                        <p:tgtEl>
                                          <p:spTgt spid="32"/>
                                        </p:tgtEl>
                                      </p:cBhvr>
                                    </p:animEffect>
                                    <p:animScale>
                                      <p:cBhvr>
                                        <p:cTn id="79"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animBg="1"/>
      <p:bldP spid="20" grpId="0" animBg="1"/>
      <p:bldP spid="21" grpId="0" animBg="1"/>
      <p:bldP spid="22" grpId="0" animBg="1"/>
      <p:bldP spid="25" grpId="0" animBg="1"/>
      <p:bldP spid="28" grpId="0" animBg="1"/>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570</Words>
  <Application>Microsoft Macintosh PowerPoint</Application>
  <PresentationFormat>Custom</PresentationFormat>
  <Paragraphs>69</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TAN Kindred</vt:lpstr>
      <vt:lpstr>Josefin Sans Bold</vt:lpstr>
      <vt:lpstr>Gagalin</vt:lpstr>
      <vt:lpstr>Calibri</vt:lpstr>
      <vt:lpstr>Josefin Sans</vt:lpstr>
      <vt:lpstr>Futura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dc:title>
  <cp:lastModifiedBy>Shahad Mohamed Ali Mohamed Alhosani</cp:lastModifiedBy>
  <cp:revision>4</cp:revision>
  <dcterms:created xsi:type="dcterms:W3CDTF">2006-08-16T00:00:00Z</dcterms:created>
  <dcterms:modified xsi:type="dcterms:W3CDTF">2024-04-15T16:01:33Z</dcterms:modified>
  <dc:identifier>DAGCTCzRAmw</dc:identifier>
</cp:coreProperties>
</file>